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
  </p:notesMasterIdLst>
  <p:sldIdLst>
    <p:sldId id="257" r:id="rId2"/>
    <p:sldId id="258" r:id="rId3"/>
    <p:sldId id="260" r:id="rId4"/>
    <p:sldId id="261" r:id="rId5"/>
    <p:sldId id="262" r:id="rId6"/>
    <p:sldId id="263" r:id="rId7"/>
    <p:sldId id="264" r:id="rId8"/>
    <p:sldId id="265"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E2600-E77D-44A6-9536-EF54748C3D40}"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66C50-F9B2-49F7-9C41-1A9767E35841}" type="slidenum">
              <a:rPr lang="en-US" smtClean="0"/>
              <a:t>‹#›</a:t>
            </a:fld>
            <a:endParaRPr lang="en-US"/>
          </a:p>
        </p:txBody>
      </p:sp>
    </p:spTree>
    <p:extLst>
      <p:ext uri="{BB962C8B-B14F-4D97-AF65-F5344CB8AC3E}">
        <p14:creationId xmlns:p14="http://schemas.microsoft.com/office/powerpoint/2010/main" val="3327685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1E9BD234-CF89-4ACD-A298-0F4795A38701}" type="slidenum">
              <a:rPr lang="en-US" smtClean="0"/>
              <a:t>‹#›</a:t>
            </a:fld>
            <a:endParaRPr lang="en-US"/>
          </a:p>
        </p:txBody>
      </p:sp>
    </p:spTree>
    <p:extLst>
      <p:ext uri="{BB962C8B-B14F-4D97-AF65-F5344CB8AC3E}">
        <p14:creationId xmlns:p14="http://schemas.microsoft.com/office/powerpoint/2010/main" val="417664902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BD234-CF89-4ACD-A298-0F4795A38701}" type="slidenum">
              <a:rPr lang="en-US" smtClean="0"/>
              <a:t>‹#›</a:t>
            </a:fld>
            <a:endParaRPr lang="en-US"/>
          </a:p>
        </p:txBody>
      </p:sp>
    </p:spTree>
    <p:extLst>
      <p:ext uri="{BB962C8B-B14F-4D97-AF65-F5344CB8AC3E}">
        <p14:creationId xmlns:p14="http://schemas.microsoft.com/office/powerpoint/2010/main" val="1383610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BD234-CF89-4ACD-A298-0F4795A38701}" type="slidenum">
              <a:rPr lang="en-US" smtClean="0"/>
              <a:t>‹#›</a:t>
            </a:fld>
            <a:endParaRPr lang="en-US"/>
          </a:p>
        </p:txBody>
      </p:sp>
    </p:spTree>
    <p:extLst>
      <p:ext uri="{BB962C8B-B14F-4D97-AF65-F5344CB8AC3E}">
        <p14:creationId xmlns:p14="http://schemas.microsoft.com/office/powerpoint/2010/main" val="140339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BD234-CF89-4ACD-A298-0F4795A38701}" type="slidenum">
              <a:rPr lang="en-US" smtClean="0"/>
              <a:t>‹#›</a:t>
            </a:fld>
            <a:endParaRPr lang="en-US"/>
          </a:p>
        </p:txBody>
      </p:sp>
    </p:spTree>
    <p:extLst>
      <p:ext uri="{BB962C8B-B14F-4D97-AF65-F5344CB8AC3E}">
        <p14:creationId xmlns:p14="http://schemas.microsoft.com/office/powerpoint/2010/main" val="1144383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1E9BD234-CF89-4ACD-A298-0F4795A38701}" type="slidenum">
              <a:rPr lang="en-US" smtClean="0"/>
              <a:t>‹#›</a:t>
            </a:fld>
            <a:endParaRPr lang="en-US"/>
          </a:p>
        </p:txBody>
      </p:sp>
    </p:spTree>
    <p:extLst>
      <p:ext uri="{BB962C8B-B14F-4D97-AF65-F5344CB8AC3E}">
        <p14:creationId xmlns:p14="http://schemas.microsoft.com/office/powerpoint/2010/main" val="274869163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BD234-CF89-4ACD-A298-0F4795A38701}" type="slidenum">
              <a:rPr lang="en-US" smtClean="0"/>
              <a:t>‹#›</a:t>
            </a:fld>
            <a:endParaRPr lang="en-US"/>
          </a:p>
        </p:txBody>
      </p:sp>
    </p:spTree>
    <p:extLst>
      <p:ext uri="{BB962C8B-B14F-4D97-AF65-F5344CB8AC3E}">
        <p14:creationId xmlns:p14="http://schemas.microsoft.com/office/powerpoint/2010/main" val="69744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BD234-CF89-4ACD-A298-0F4795A38701}" type="slidenum">
              <a:rPr lang="en-US" smtClean="0"/>
              <a:t>‹#›</a:t>
            </a:fld>
            <a:endParaRPr lang="en-US"/>
          </a:p>
        </p:txBody>
      </p:sp>
    </p:spTree>
    <p:extLst>
      <p:ext uri="{BB962C8B-B14F-4D97-AF65-F5344CB8AC3E}">
        <p14:creationId xmlns:p14="http://schemas.microsoft.com/office/powerpoint/2010/main" val="3860292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BD234-CF89-4ACD-A298-0F4795A38701}" type="slidenum">
              <a:rPr lang="en-US" smtClean="0"/>
              <a:t>‹#›</a:t>
            </a:fld>
            <a:endParaRPr lang="en-US"/>
          </a:p>
        </p:txBody>
      </p:sp>
    </p:spTree>
    <p:extLst>
      <p:ext uri="{BB962C8B-B14F-4D97-AF65-F5344CB8AC3E}">
        <p14:creationId xmlns:p14="http://schemas.microsoft.com/office/powerpoint/2010/main" val="103854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BD234-CF89-4ACD-A298-0F4795A38701}" type="slidenum">
              <a:rPr lang="en-US" smtClean="0"/>
              <a:t>‹#›</a:t>
            </a:fld>
            <a:endParaRPr lang="en-US"/>
          </a:p>
        </p:txBody>
      </p:sp>
    </p:spTree>
    <p:extLst>
      <p:ext uri="{BB962C8B-B14F-4D97-AF65-F5344CB8AC3E}">
        <p14:creationId xmlns:p14="http://schemas.microsoft.com/office/powerpoint/2010/main" val="397635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1E9BD234-CF89-4ACD-A298-0F4795A38701}"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06973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1E9BD234-CF89-4ACD-A298-0F4795A38701}"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418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1E9BD234-CF89-4ACD-A298-0F4795A38701}" type="slidenum">
              <a:rPr lang="en-US" smtClean="0"/>
              <a:t>‹#›</a:t>
            </a:fld>
            <a:endParaRPr lang="en-US"/>
          </a:p>
        </p:txBody>
      </p:sp>
    </p:spTree>
    <p:extLst>
      <p:ext uri="{BB962C8B-B14F-4D97-AF65-F5344CB8AC3E}">
        <p14:creationId xmlns:p14="http://schemas.microsoft.com/office/powerpoint/2010/main" val="35209366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
          <p:cNvPicPr>
            <a:picLocks noChangeAspect="1" noChangeArrowheads="1"/>
          </p:cNvPicPr>
          <p:nvPr/>
        </p:nvPicPr>
        <p:blipFill>
          <a:blip r:embed="rId2"/>
          <a:srcRect/>
          <a:stretch>
            <a:fillRect/>
          </a:stretch>
        </p:blipFill>
        <p:spPr bwMode="auto">
          <a:xfrm>
            <a:off x="0" y="5544911"/>
            <a:ext cx="12192000" cy="1293812"/>
          </a:xfrm>
          <a:prstGeom prst="rect">
            <a:avLst/>
          </a:prstGeom>
          <a:noFill/>
          <a:ln w="9525">
            <a:noFill/>
            <a:miter lim="800000"/>
            <a:headEnd/>
            <a:tailEnd/>
          </a:ln>
        </p:spPr>
      </p:pic>
      <p:sp>
        <p:nvSpPr>
          <p:cNvPr id="23" name="Rectangle 5"/>
          <p:cNvSpPr txBox="1">
            <a:spLocks noChangeArrowheads="1"/>
          </p:cNvSpPr>
          <p:nvPr/>
        </p:nvSpPr>
        <p:spPr>
          <a:xfrm>
            <a:off x="1351128" y="0"/>
            <a:ext cx="9316872" cy="738664"/>
          </a:xfrm>
          <a:prstGeom prst="rect">
            <a:avLst/>
          </a:prstGeom>
          <a:solidFill>
            <a:srgbClr val="C00000"/>
          </a:solidFill>
          <a:effectLst>
            <a:outerShdw dist="35921" dir="2700000" algn="ctr" rotWithShape="0">
              <a:schemeClr val="accent1">
                <a:alpha val="50000"/>
              </a:schemeClr>
            </a:outerShdw>
          </a:effectLst>
        </p:spPr>
        <p:txBody>
          <a:bodyPr wrap="square" lIns="0" tIns="0" rIns="0" bIns="0">
            <a:spAutoFit/>
          </a:bodyPr>
          <a:lstStyle>
            <a:lvl1pPr>
              <a:defRPr sz="3400" b="1" i="0">
                <a:solidFill>
                  <a:srgbClr val="6600CC"/>
                </a:solidFill>
                <a:latin typeface="Times New Roman"/>
                <a:ea typeface="+mj-ea"/>
                <a:cs typeface="Times New Roman"/>
              </a:defRPr>
            </a:lvl1pPr>
          </a:lstStyle>
          <a:p>
            <a:pPr algn="ctr">
              <a:defRPr/>
            </a:pPr>
            <a:r>
              <a:rPr lang="en-US" sz="2400" kern="0" dirty="0">
                <a:solidFill>
                  <a:schemeClr val="bg1"/>
                </a:solidFill>
                <a:latin typeface="+mn-lt"/>
              </a:rPr>
              <a:t>G. H. RAISONI COLLEGE OF ENGG. &amp; MANAGEMENT</a:t>
            </a:r>
            <a:br>
              <a:rPr lang="en-US" sz="2400" kern="0" dirty="0">
                <a:solidFill>
                  <a:schemeClr val="bg1"/>
                </a:solidFill>
              </a:rPr>
            </a:br>
            <a:r>
              <a:rPr lang="en-US" sz="2000" kern="0" dirty="0">
                <a:solidFill>
                  <a:schemeClr val="bg1"/>
                </a:solidFill>
              </a:rPr>
              <a:t>Gat No. 1200, </a:t>
            </a:r>
            <a:r>
              <a:rPr lang="en-US" sz="2000" kern="0" dirty="0" err="1">
                <a:solidFill>
                  <a:schemeClr val="bg1"/>
                </a:solidFill>
              </a:rPr>
              <a:t>Wagholi</a:t>
            </a:r>
            <a:r>
              <a:rPr lang="en-US" sz="2000" kern="0" dirty="0">
                <a:solidFill>
                  <a:schemeClr val="bg1"/>
                </a:solidFill>
              </a:rPr>
              <a:t>, Pune – 412 207</a:t>
            </a:r>
            <a:r>
              <a:rPr lang="en-US" sz="2400" kern="0" dirty="0">
                <a:solidFill>
                  <a:schemeClr val="bg1"/>
                </a:solidFill>
              </a:rPr>
              <a:t> </a:t>
            </a:r>
          </a:p>
        </p:txBody>
      </p:sp>
      <p:sp>
        <p:nvSpPr>
          <p:cNvPr id="24" name="Rectangle 7"/>
          <p:cNvSpPr txBox="1">
            <a:spLocks noChangeArrowheads="1"/>
          </p:cNvSpPr>
          <p:nvPr/>
        </p:nvSpPr>
        <p:spPr>
          <a:xfrm>
            <a:off x="1708732" y="1193324"/>
            <a:ext cx="8991600" cy="5181600"/>
          </a:xfrm>
          <a:prstGeom prst="rect">
            <a:avLst/>
          </a:prstGeom>
        </p:spPr>
        <p:txBody>
          <a:bodyPr wrap="square" lIns="0" tIns="0" rIns="0" bIns="0">
            <a:normAutofit/>
          </a:bodyPr>
          <a:lstStyle>
            <a:lvl1pPr marL="0">
              <a:defRPr sz="2600" b="0" i="0">
                <a:solidFill>
                  <a:schemeClr val="tx1"/>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defRPr/>
            </a:pPr>
            <a:r>
              <a:rPr lang="en-US" sz="1800" b="1" kern="0"/>
              <a:t> </a:t>
            </a:r>
          </a:p>
          <a:p>
            <a:pPr>
              <a:defRPr/>
            </a:pPr>
            <a:endParaRPr lang="en-US" sz="1800" b="1" kern="0" dirty="0">
              <a:solidFill>
                <a:schemeClr val="accent2">
                  <a:lumMod val="75000"/>
                </a:schemeClr>
              </a:solidFill>
            </a:endParaRPr>
          </a:p>
        </p:txBody>
      </p:sp>
      <p:sp>
        <p:nvSpPr>
          <p:cNvPr id="25" name="Rectangle 24"/>
          <p:cNvSpPr/>
          <p:nvPr/>
        </p:nvSpPr>
        <p:spPr>
          <a:xfrm>
            <a:off x="1524000" y="838200"/>
            <a:ext cx="609600" cy="2286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6" name="Rectangle 25"/>
          <p:cNvSpPr/>
          <p:nvPr/>
        </p:nvSpPr>
        <p:spPr>
          <a:xfrm>
            <a:off x="1383460" y="838200"/>
            <a:ext cx="9316872" cy="43491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TextBox 7"/>
          <p:cNvSpPr txBox="1">
            <a:spLocks noChangeArrowheads="1"/>
          </p:cNvSpPr>
          <p:nvPr/>
        </p:nvSpPr>
        <p:spPr bwMode="auto">
          <a:xfrm>
            <a:off x="1648777" y="796925"/>
            <a:ext cx="9019219" cy="338138"/>
          </a:xfrm>
          <a:prstGeom prst="rect">
            <a:avLst/>
          </a:prstGeom>
          <a:noFill/>
          <a:ln w="9525">
            <a:noFill/>
            <a:miter lim="800000"/>
            <a:headEnd/>
            <a:tailEnd/>
          </a:ln>
        </p:spPr>
        <p:txBody>
          <a:bodyPr wrap="square">
            <a:spAutoFit/>
          </a:bodyPr>
          <a:lstStyle/>
          <a:p>
            <a:pPr algn="ctr"/>
            <a:r>
              <a:rPr lang="en-US" sz="1600" b="1" dirty="0">
                <a:solidFill>
                  <a:prstClr val="black"/>
                </a:solidFill>
              </a:rPr>
              <a:t>(An Autonomous Institute Affiliated to Savitribai Phule Pune University)</a:t>
            </a:r>
            <a:endParaRPr lang="en-IN" sz="1600" b="1" dirty="0">
              <a:solidFill>
                <a:prstClr val="black"/>
              </a:solidFill>
            </a:endParaRPr>
          </a:p>
        </p:txBody>
      </p:sp>
      <p:sp>
        <p:nvSpPr>
          <p:cNvPr id="28" name="Rectangle 2"/>
          <p:cNvSpPr>
            <a:spLocks noChangeArrowheads="1"/>
          </p:cNvSpPr>
          <p:nvPr/>
        </p:nvSpPr>
        <p:spPr bwMode="auto">
          <a:xfrm>
            <a:off x="1708733" y="1927833"/>
            <a:ext cx="9318658" cy="43396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indent="457200" algn="ctr" fontAlgn="base">
              <a:spcBef>
                <a:spcPct val="0"/>
              </a:spcBef>
              <a:spcAft>
                <a:spcPct val="0"/>
              </a:spcAft>
            </a:pPr>
            <a:r>
              <a:rPr lang="en-US" sz="2000" b="1" dirty="0">
                <a:solidFill>
                  <a:srgbClr val="000000"/>
                </a:solidFill>
                <a:latin typeface="Times New Roman" pitchFamily="18" charset="0"/>
                <a:cs typeface="Times New Roman" pitchFamily="18" charset="0"/>
              </a:rPr>
              <a:t>Session 2021-22</a:t>
            </a:r>
          </a:p>
          <a:p>
            <a:pPr indent="457200" algn="ctr" fontAlgn="base">
              <a:spcBef>
                <a:spcPct val="0"/>
              </a:spcBef>
              <a:spcAft>
                <a:spcPct val="0"/>
              </a:spcAft>
            </a:pPr>
            <a:endParaRPr lang="en-US" sz="2000" b="1" dirty="0">
              <a:solidFill>
                <a:srgbClr val="000000"/>
              </a:solidFill>
              <a:latin typeface="Times New Roman" pitchFamily="18" charset="0"/>
              <a:cs typeface="Times New Roman" pitchFamily="18" charset="0"/>
            </a:endParaRPr>
          </a:p>
          <a:p>
            <a:pPr indent="457200" algn="ctr" fontAlgn="base">
              <a:spcBef>
                <a:spcPct val="0"/>
              </a:spcBef>
              <a:spcAft>
                <a:spcPct val="0"/>
              </a:spcAft>
            </a:pPr>
            <a:r>
              <a:rPr lang="en-US" sz="1600" dirty="0">
                <a:solidFill>
                  <a:srgbClr val="000000"/>
                </a:solidFill>
                <a:latin typeface="Times New Roman" pitchFamily="18" charset="0"/>
                <a:ea typeface="Times New Roman" pitchFamily="18" charset="0"/>
                <a:cs typeface="Times New Roman" pitchFamily="18" charset="0"/>
              </a:rPr>
              <a:t>Presentation on</a:t>
            </a:r>
            <a:endParaRPr lang="en-US" sz="600" dirty="0">
              <a:latin typeface="Arial" pitchFamily="34" charset="0"/>
              <a:cs typeface="Arial" pitchFamily="34" charset="0"/>
            </a:endParaRPr>
          </a:p>
          <a:p>
            <a:pPr indent="457200" algn="ctr" eaLnBrk="0" fontAlgn="base" hangingPunct="0">
              <a:spcBef>
                <a:spcPct val="0"/>
              </a:spcBef>
              <a:spcAft>
                <a:spcPct val="0"/>
              </a:spcAft>
            </a:pPr>
            <a:endParaRPr lang="en-US" sz="600" dirty="0">
              <a:latin typeface="Arial" pitchFamily="34" charset="0"/>
              <a:cs typeface="Arial" pitchFamily="34" charset="0"/>
            </a:endParaRPr>
          </a:p>
          <a:p>
            <a:pPr indent="457200" algn="ctr" eaLnBrk="0" fontAlgn="base" hangingPunct="0">
              <a:spcBef>
                <a:spcPct val="0"/>
              </a:spcBef>
              <a:spcAft>
                <a:spcPct val="0"/>
              </a:spcAft>
            </a:pPr>
            <a:r>
              <a:rPr lang="en-US" sz="2800" b="1" dirty="0">
                <a:solidFill>
                  <a:schemeClr val="accent2">
                    <a:lumMod val="75000"/>
                  </a:schemeClr>
                </a:solidFill>
                <a:latin typeface="Times New Roman" pitchFamily="18" charset="0"/>
                <a:ea typeface="Times New Roman" pitchFamily="18" charset="0"/>
                <a:cs typeface="Times New Roman" pitchFamily="18" charset="0"/>
              </a:rPr>
              <a:t>“</a:t>
            </a:r>
            <a:r>
              <a:rPr lang="en-US" sz="2400" b="1" u="sng" dirty="0">
                <a:latin typeface="Algerian" panose="04020705040A02060702" pitchFamily="82" charset="0"/>
                <a:ea typeface="Times New Roman" pitchFamily="18" charset="0"/>
                <a:cs typeface="Times New Roman" pitchFamily="18" charset="0"/>
              </a:rPr>
              <a:t>cryptocurrency as payment method</a:t>
            </a:r>
            <a:r>
              <a:rPr lang="en-US" sz="2400" b="1" dirty="0">
                <a:solidFill>
                  <a:schemeClr val="accent2">
                    <a:lumMod val="75000"/>
                  </a:schemeClr>
                </a:solidFill>
                <a:latin typeface="Times New Roman" pitchFamily="18" charset="0"/>
                <a:ea typeface="Times New Roman" pitchFamily="18" charset="0"/>
                <a:cs typeface="Times New Roman" pitchFamily="18" charset="0"/>
              </a:rPr>
              <a:t>”</a:t>
            </a:r>
          </a:p>
          <a:p>
            <a:pPr indent="457200" algn="ctr" eaLnBrk="0" fontAlgn="base" hangingPunct="0">
              <a:spcBef>
                <a:spcPct val="0"/>
              </a:spcBef>
              <a:spcAft>
                <a:spcPct val="0"/>
              </a:spcAft>
            </a:pPr>
            <a:r>
              <a:rPr lang="en-US" b="1" dirty="0">
                <a:solidFill>
                  <a:schemeClr val="accent2">
                    <a:lumMod val="75000"/>
                  </a:schemeClr>
                </a:solidFill>
                <a:latin typeface="Times New Roman" pitchFamily="18" charset="0"/>
                <a:ea typeface="Times New Roman" pitchFamily="18" charset="0"/>
                <a:cs typeface="Times New Roman" pitchFamily="18" charset="0"/>
              </a:rPr>
              <a:t> </a:t>
            </a:r>
          </a:p>
          <a:p>
            <a:pPr indent="457200" algn="ctr" eaLnBrk="0" fontAlgn="base" hangingPunct="0">
              <a:spcBef>
                <a:spcPct val="0"/>
              </a:spcBef>
              <a:spcAft>
                <a:spcPct val="0"/>
              </a:spcAft>
            </a:pPr>
            <a:r>
              <a:rPr lang="en-US" b="1" dirty="0">
                <a:solidFill>
                  <a:srgbClr val="000000"/>
                </a:solidFill>
                <a:latin typeface="Times New Roman" pitchFamily="18" charset="0"/>
                <a:ea typeface="Times New Roman" pitchFamily="18" charset="0"/>
                <a:cs typeface="Times New Roman" pitchFamily="18" charset="0"/>
              </a:rPr>
              <a:t>By</a:t>
            </a:r>
          </a:p>
          <a:p>
            <a:pPr indent="457200" algn="ctr" eaLnBrk="0" fontAlgn="base" hangingPunct="0">
              <a:spcBef>
                <a:spcPct val="0"/>
              </a:spcBef>
              <a:spcAft>
                <a:spcPct val="0"/>
              </a:spcAft>
            </a:pPr>
            <a:r>
              <a:rPr lang="en-US" sz="2000" b="1" dirty="0">
                <a:solidFill>
                  <a:schemeClr val="tx2">
                    <a:lumMod val="75000"/>
                  </a:schemeClr>
                </a:solidFill>
                <a:latin typeface="Times New Roman" pitchFamily="18" charset="0"/>
                <a:cs typeface="Times New Roman" pitchFamily="18" charset="0"/>
              </a:rPr>
              <a:t> Devashri </a:t>
            </a:r>
            <a:r>
              <a:rPr lang="en-US" sz="2000" b="1" dirty="0" err="1">
                <a:solidFill>
                  <a:schemeClr val="tx2">
                    <a:lumMod val="75000"/>
                  </a:schemeClr>
                </a:solidFill>
                <a:latin typeface="Times New Roman" pitchFamily="18" charset="0"/>
                <a:cs typeface="Times New Roman" pitchFamily="18" charset="0"/>
              </a:rPr>
              <a:t>Nandkumar</a:t>
            </a:r>
            <a:r>
              <a:rPr lang="en-US" sz="2000" b="1" dirty="0">
                <a:solidFill>
                  <a:schemeClr val="tx2">
                    <a:lumMod val="75000"/>
                  </a:schemeClr>
                </a:solidFill>
                <a:latin typeface="Times New Roman" pitchFamily="18" charset="0"/>
                <a:cs typeface="Times New Roman" pitchFamily="18" charset="0"/>
              </a:rPr>
              <a:t> Bhosale (A19)</a:t>
            </a:r>
          </a:p>
          <a:p>
            <a:pPr indent="457200" algn="ctr" eaLnBrk="0" fontAlgn="base" hangingPunct="0">
              <a:spcBef>
                <a:spcPct val="0"/>
              </a:spcBef>
              <a:spcAft>
                <a:spcPct val="0"/>
              </a:spcAft>
            </a:pPr>
            <a:r>
              <a:rPr lang="en-US" sz="2000" b="1" dirty="0">
                <a:solidFill>
                  <a:schemeClr val="tx2">
                    <a:lumMod val="75000"/>
                  </a:schemeClr>
                </a:solidFill>
                <a:latin typeface="Times New Roman" pitchFamily="18" charset="0"/>
                <a:cs typeface="Times New Roman" pitchFamily="18" charset="0"/>
              </a:rPr>
              <a:t>Pratik Rajesh Jade (A70)</a:t>
            </a:r>
            <a:endParaRPr lang="en-US" sz="1600" b="1" dirty="0">
              <a:solidFill>
                <a:srgbClr val="000000"/>
              </a:solidFill>
              <a:latin typeface="Times New Roman" pitchFamily="18" charset="0"/>
              <a:cs typeface="Times New Roman" pitchFamily="18" charset="0"/>
            </a:endParaRPr>
          </a:p>
          <a:p>
            <a:pPr indent="457200" algn="ctr" eaLnBrk="0" fontAlgn="base" hangingPunct="0">
              <a:spcBef>
                <a:spcPct val="0"/>
              </a:spcBef>
              <a:spcAft>
                <a:spcPct val="0"/>
              </a:spcAft>
            </a:pPr>
            <a:endParaRPr lang="en-US" sz="1600" b="1" dirty="0">
              <a:solidFill>
                <a:srgbClr val="000000"/>
              </a:solidFill>
              <a:latin typeface="Times New Roman" pitchFamily="18" charset="0"/>
              <a:cs typeface="Times New Roman" pitchFamily="18" charset="0"/>
            </a:endParaRPr>
          </a:p>
          <a:p>
            <a:pPr indent="457200" algn="ctr" eaLnBrk="0" fontAlgn="base" hangingPunct="0">
              <a:spcBef>
                <a:spcPct val="0"/>
              </a:spcBef>
              <a:spcAft>
                <a:spcPct val="0"/>
              </a:spcAft>
            </a:pPr>
            <a:r>
              <a:rPr lang="en-US" sz="2000" b="1" dirty="0">
                <a:solidFill>
                  <a:srgbClr val="000000"/>
                </a:solidFill>
                <a:latin typeface="Times New Roman" pitchFamily="18" charset="0"/>
                <a:cs typeface="Times New Roman" pitchFamily="18" charset="0"/>
              </a:rPr>
              <a:t>Faculty Name: </a:t>
            </a:r>
            <a:r>
              <a:rPr lang="en-US" sz="2000" b="1" dirty="0">
                <a:solidFill>
                  <a:schemeClr val="tx2">
                    <a:lumMod val="75000"/>
                  </a:schemeClr>
                </a:solidFill>
                <a:latin typeface="Times New Roman" pitchFamily="18" charset="0"/>
                <a:cs typeface="Times New Roman" pitchFamily="18" charset="0"/>
              </a:rPr>
              <a:t>D</a:t>
            </a:r>
            <a:r>
              <a:rPr lang="en-US" sz="2000" b="1" dirty="0">
                <a:solidFill>
                  <a:schemeClr val="tx2">
                    <a:lumMod val="75000"/>
                  </a:schemeClr>
                </a:solidFill>
                <a:latin typeface="Times New Roman" pitchFamily="18" charset="0"/>
                <a:ea typeface="Times New Roman" pitchFamily="18" charset="0"/>
                <a:cs typeface="Times New Roman" pitchFamily="18" charset="0"/>
              </a:rPr>
              <a:t>r. Aniruddha S. </a:t>
            </a:r>
            <a:r>
              <a:rPr lang="en-US" sz="2000" b="1" dirty="0" err="1">
                <a:solidFill>
                  <a:schemeClr val="tx2">
                    <a:lumMod val="75000"/>
                  </a:schemeClr>
                </a:solidFill>
                <a:latin typeface="Times New Roman" pitchFamily="18" charset="0"/>
                <a:ea typeface="Times New Roman" pitchFamily="18" charset="0"/>
                <a:cs typeface="Times New Roman" pitchFamily="18" charset="0"/>
              </a:rPr>
              <a:t>Rumale</a:t>
            </a:r>
            <a:endParaRPr lang="en-US" sz="2000" b="1" dirty="0">
              <a:solidFill>
                <a:schemeClr val="tx2">
                  <a:lumMod val="75000"/>
                </a:schemeClr>
              </a:solidFill>
              <a:latin typeface="Times New Roman" pitchFamily="18" charset="0"/>
              <a:ea typeface="Times New Roman" pitchFamily="18" charset="0"/>
              <a:cs typeface="Times New Roman" pitchFamily="18" charset="0"/>
            </a:endParaRPr>
          </a:p>
          <a:p>
            <a:pPr indent="457200" algn="ctr" eaLnBrk="0" fontAlgn="base" hangingPunct="0">
              <a:spcBef>
                <a:spcPct val="0"/>
              </a:spcBef>
              <a:spcAft>
                <a:spcPct val="0"/>
              </a:spcAft>
            </a:pPr>
            <a:endParaRPr lang="en-US" sz="2000" b="1" dirty="0">
              <a:solidFill>
                <a:schemeClr val="tx2">
                  <a:lumMod val="75000"/>
                </a:schemeClr>
              </a:solidFill>
              <a:latin typeface="Times New Roman" pitchFamily="18" charset="0"/>
              <a:ea typeface="Times New Roman" pitchFamily="18" charset="0"/>
              <a:cs typeface="Times New Roman" pitchFamily="18" charset="0"/>
            </a:endParaRPr>
          </a:p>
          <a:p>
            <a:pPr lvl="0" algn="ctr" fontAlgn="base">
              <a:spcBef>
                <a:spcPct val="0"/>
              </a:spcBef>
              <a:spcAft>
                <a:spcPct val="0"/>
              </a:spcAft>
            </a:pPr>
            <a:r>
              <a:rPr lang="en-US" sz="2000" b="1" dirty="0">
                <a:solidFill>
                  <a:srgbClr val="000000"/>
                </a:solidFill>
                <a:latin typeface="Times New Roman" pitchFamily="18" charset="0"/>
                <a:cs typeface="Times New Roman" pitchFamily="18" charset="0"/>
              </a:rPr>
              <a:t>SY </a:t>
            </a:r>
            <a:r>
              <a:rPr lang="en-US" sz="2000" b="1" dirty="0" err="1">
                <a:solidFill>
                  <a:srgbClr val="000000"/>
                </a:solidFill>
                <a:latin typeface="Times New Roman" pitchFamily="18" charset="0"/>
                <a:cs typeface="Times New Roman" pitchFamily="18" charset="0"/>
              </a:rPr>
              <a:t>B.Tech</a:t>
            </a:r>
            <a:r>
              <a:rPr lang="en-US" sz="2000" b="1" dirty="0">
                <a:solidFill>
                  <a:srgbClr val="000000"/>
                </a:solidFill>
                <a:latin typeface="Times New Roman" pitchFamily="18" charset="0"/>
                <a:cs typeface="Times New Roman" pitchFamily="18" charset="0"/>
              </a:rPr>
              <a:t>: </a:t>
            </a:r>
            <a:r>
              <a:rPr lang="en-US" sz="1600" b="1" dirty="0" err="1">
                <a:solidFill>
                  <a:srgbClr val="000000"/>
                </a:solidFill>
                <a:latin typeface="Times New Roman" pitchFamily="18" charset="0"/>
                <a:cs typeface="Times New Roman" pitchFamily="18" charset="0"/>
              </a:rPr>
              <a:t>Div</a:t>
            </a:r>
            <a:r>
              <a:rPr lang="en-US" sz="1600" b="1" dirty="0">
                <a:solidFill>
                  <a:srgbClr val="000000"/>
                </a:solidFill>
                <a:latin typeface="Times New Roman" pitchFamily="18" charset="0"/>
                <a:cs typeface="Times New Roman" pitchFamily="18" charset="0"/>
              </a:rPr>
              <a:t> A</a:t>
            </a:r>
            <a:endParaRPr lang="en-US" sz="2000" dirty="0">
              <a:latin typeface="Arial" pitchFamily="34" charset="0"/>
              <a:cs typeface="Arial" pitchFamily="34" charset="0"/>
            </a:endParaRPr>
          </a:p>
          <a:p>
            <a:pPr indent="457200" algn="ctr" eaLnBrk="0" fontAlgn="base" hangingPunct="0">
              <a:spcBef>
                <a:spcPct val="0"/>
              </a:spcBef>
              <a:spcAft>
                <a:spcPct val="0"/>
              </a:spcAft>
            </a:pPr>
            <a:endParaRPr lang="en-US" sz="1600" dirty="0">
              <a:latin typeface="Arial" pitchFamily="34" charset="0"/>
              <a:cs typeface="Arial" pitchFamily="34" charset="0"/>
            </a:endParaRPr>
          </a:p>
          <a:p>
            <a:pPr indent="457200" algn="ctr" eaLnBrk="0" fontAlgn="base" hangingPunct="0">
              <a:spcBef>
                <a:spcPct val="0"/>
              </a:spcBef>
              <a:spcAft>
                <a:spcPct val="0"/>
              </a:spcAft>
            </a:pPr>
            <a:endParaRPr lang="en-US" dirty="0">
              <a:latin typeface="Arial" pitchFamily="34" charset="0"/>
              <a:cs typeface="Arial" pitchFamily="34" charset="0"/>
            </a:endParaRPr>
          </a:p>
        </p:txBody>
      </p:sp>
      <p:sp>
        <p:nvSpPr>
          <p:cNvPr id="29" name="Rectangle 3"/>
          <p:cNvSpPr>
            <a:spLocks noChangeArrowheads="1"/>
          </p:cNvSpPr>
          <p:nvPr/>
        </p:nvSpPr>
        <p:spPr bwMode="auto">
          <a:xfrm>
            <a:off x="1524003" y="1768475"/>
            <a:ext cx="184731" cy="286232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ctr" fontAlgn="base">
              <a:spcBef>
                <a:spcPct val="0"/>
              </a:spcBef>
              <a:spcAft>
                <a:spcPct val="0"/>
              </a:spcAft>
            </a:pPr>
            <a:endParaRPr lang="en-US" sz="2000" b="1" dirty="0">
              <a:solidFill>
                <a:srgbClr val="000000"/>
              </a:solidFill>
              <a:latin typeface="Times New Roman" pitchFamily="18" charset="0"/>
              <a:ea typeface="Times New Roman" pitchFamily="18" charset="0"/>
              <a:cs typeface="Times New Roman" pitchFamily="18" charset="0"/>
            </a:endParaRPr>
          </a:p>
          <a:p>
            <a:pPr algn="ctr" fontAlgn="base">
              <a:spcBef>
                <a:spcPct val="0"/>
              </a:spcBef>
              <a:spcAft>
                <a:spcPct val="0"/>
              </a:spcAft>
            </a:pPr>
            <a:endParaRPr lang="en-US" sz="2000" b="1" dirty="0">
              <a:solidFill>
                <a:srgbClr val="000000"/>
              </a:solidFill>
              <a:latin typeface="Times New Roman" pitchFamily="18" charset="0"/>
              <a:ea typeface="Times New Roman" pitchFamily="18" charset="0"/>
              <a:cs typeface="Times New Roman" pitchFamily="18" charset="0"/>
            </a:endParaRPr>
          </a:p>
          <a:p>
            <a:pPr algn="ctr" fontAlgn="base">
              <a:spcBef>
                <a:spcPct val="0"/>
              </a:spcBef>
              <a:spcAft>
                <a:spcPct val="0"/>
              </a:spcAft>
            </a:pPr>
            <a:endParaRPr lang="en-US" sz="2000" b="1" dirty="0">
              <a:solidFill>
                <a:srgbClr val="000000"/>
              </a:solidFill>
              <a:latin typeface="Times New Roman" pitchFamily="18" charset="0"/>
              <a:ea typeface="Times New Roman" pitchFamily="18" charset="0"/>
              <a:cs typeface="Times New Roman" pitchFamily="18" charset="0"/>
            </a:endParaRPr>
          </a:p>
          <a:p>
            <a:pPr algn="ctr" fontAlgn="base">
              <a:spcBef>
                <a:spcPct val="0"/>
              </a:spcBef>
              <a:spcAft>
                <a:spcPct val="0"/>
              </a:spcAft>
            </a:pPr>
            <a:endParaRPr lang="en-US" sz="2000" b="1" dirty="0">
              <a:solidFill>
                <a:srgbClr val="000000"/>
              </a:solidFill>
              <a:latin typeface="Times New Roman" pitchFamily="18" charset="0"/>
              <a:ea typeface="Times New Roman" pitchFamily="18" charset="0"/>
              <a:cs typeface="Times New Roman" pitchFamily="18" charset="0"/>
            </a:endParaRPr>
          </a:p>
          <a:p>
            <a:pPr algn="ctr" fontAlgn="base">
              <a:spcBef>
                <a:spcPct val="0"/>
              </a:spcBef>
              <a:spcAft>
                <a:spcPct val="0"/>
              </a:spcAft>
            </a:pPr>
            <a:endParaRPr lang="en-US" sz="2000" b="1" dirty="0">
              <a:solidFill>
                <a:srgbClr val="000000"/>
              </a:solidFill>
              <a:latin typeface="Times New Roman" pitchFamily="18" charset="0"/>
              <a:ea typeface="Times New Roman" pitchFamily="18" charset="0"/>
              <a:cs typeface="Times New Roman" pitchFamily="18" charset="0"/>
            </a:endParaRPr>
          </a:p>
          <a:p>
            <a:pPr algn="ctr" fontAlgn="base">
              <a:spcBef>
                <a:spcPct val="0"/>
              </a:spcBef>
              <a:spcAft>
                <a:spcPct val="0"/>
              </a:spcAft>
            </a:pPr>
            <a:endParaRPr lang="en-US" sz="2000" b="1" dirty="0">
              <a:solidFill>
                <a:srgbClr val="000000"/>
              </a:solidFill>
              <a:latin typeface="Times New Roman" pitchFamily="18" charset="0"/>
              <a:ea typeface="Times New Roman" pitchFamily="18" charset="0"/>
              <a:cs typeface="Times New Roman" pitchFamily="18" charset="0"/>
            </a:endParaRPr>
          </a:p>
          <a:p>
            <a:pPr algn="ctr" fontAlgn="base">
              <a:spcBef>
                <a:spcPct val="0"/>
              </a:spcBef>
              <a:spcAft>
                <a:spcPct val="0"/>
              </a:spcAft>
            </a:pPr>
            <a:endParaRPr lang="en-US" sz="2000" b="1" dirty="0">
              <a:solidFill>
                <a:srgbClr val="000000"/>
              </a:solidFill>
              <a:latin typeface="Times New Roman" pitchFamily="18" charset="0"/>
              <a:ea typeface="Times New Roman" pitchFamily="18" charset="0"/>
              <a:cs typeface="Times New Roman" pitchFamily="18" charset="0"/>
            </a:endParaRPr>
          </a:p>
          <a:p>
            <a:pPr algn="ctr" fontAlgn="base">
              <a:spcBef>
                <a:spcPct val="0"/>
              </a:spcBef>
              <a:spcAft>
                <a:spcPct val="0"/>
              </a:spcAft>
            </a:pPr>
            <a:endParaRPr lang="en-US" sz="2000" b="1" dirty="0">
              <a:solidFill>
                <a:srgbClr val="000000"/>
              </a:solidFill>
              <a:latin typeface="Times New Roman" pitchFamily="18" charset="0"/>
              <a:ea typeface="Times New Roman" pitchFamily="18" charset="0"/>
              <a:cs typeface="Times New Roman" pitchFamily="18" charset="0"/>
            </a:endParaRPr>
          </a:p>
          <a:p>
            <a:pPr algn="ctr" fontAlgn="base">
              <a:spcBef>
                <a:spcPct val="0"/>
              </a:spcBef>
              <a:spcAft>
                <a:spcPct val="0"/>
              </a:spcAft>
            </a:pPr>
            <a:endParaRPr lang="en-US" sz="2000" b="1" dirty="0">
              <a:solidFill>
                <a:srgbClr val="000000"/>
              </a:solidFill>
              <a:latin typeface="Times New Roman" pitchFamily="18" charset="0"/>
              <a:ea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60129" y="-2291"/>
            <a:ext cx="1588649" cy="1399580"/>
          </a:xfrm>
          <a:prstGeom prst="rect">
            <a:avLst/>
          </a:prstGeom>
        </p:spPr>
      </p:pic>
      <p:pic>
        <p:nvPicPr>
          <p:cNvPr id="5" name="Picture 4"/>
          <p:cNvPicPr>
            <a:picLocks noChangeAspect="1"/>
          </p:cNvPicPr>
          <p:nvPr/>
        </p:nvPicPr>
        <p:blipFill>
          <a:blip r:embed="rId4"/>
          <a:stretch>
            <a:fillRect/>
          </a:stretch>
        </p:blipFill>
        <p:spPr>
          <a:xfrm>
            <a:off x="10667997" y="2476"/>
            <a:ext cx="1400680" cy="1394813"/>
          </a:xfrm>
          <a:prstGeom prst="rect">
            <a:avLst/>
          </a:prstGeom>
        </p:spPr>
      </p:pic>
    </p:spTree>
    <p:extLst>
      <p:ext uri="{BB962C8B-B14F-4D97-AF65-F5344CB8AC3E}">
        <p14:creationId xmlns:p14="http://schemas.microsoft.com/office/powerpoint/2010/main" val="261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20AC7B-D6D7-4198-88C8-19B30E32CA5D}"/>
              </a:ext>
            </a:extLst>
          </p:cNvPr>
          <p:cNvSpPr/>
          <p:nvPr/>
        </p:nvSpPr>
        <p:spPr>
          <a:xfrm>
            <a:off x="349623" y="3687630"/>
            <a:ext cx="11080376" cy="17106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865B8D9-6EC5-422E-934C-B30E5AFE26E2}"/>
              </a:ext>
            </a:extLst>
          </p:cNvPr>
          <p:cNvSpPr/>
          <p:nvPr/>
        </p:nvSpPr>
        <p:spPr>
          <a:xfrm>
            <a:off x="340659" y="942607"/>
            <a:ext cx="5351929" cy="2347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D7BC6713-83A1-4BBD-8184-3ECD3A512EC4}"/>
              </a:ext>
            </a:extLst>
          </p:cNvPr>
          <p:cNvPicPr>
            <a:picLocks noChangeAspect="1"/>
          </p:cNvPicPr>
          <p:nvPr/>
        </p:nvPicPr>
        <p:blipFill>
          <a:blip r:embed="rId2"/>
          <a:stretch>
            <a:fillRect/>
          </a:stretch>
        </p:blipFill>
        <p:spPr>
          <a:xfrm>
            <a:off x="6096000" y="1003356"/>
            <a:ext cx="5038165" cy="2571751"/>
          </a:xfrm>
          <a:prstGeom prst="rect">
            <a:avLst/>
          </a:prstGeom>
        </p:spPr>
      </p:pic>
      <p:pic>
        <p:nvPicPr>
          <p:cNvPr id="3" name="Picture 1"/>
          <p:cNvPicPr>
            <a:picLocks noChangeAspect="1" noChangeArrowheads="1"/>
          </p:cNvPicPr>
          <p:nvPr/>
        </p:nvPicPr>
        <p:blipFill>
          <a:blip r:embed="rId3"/>
          <a:srcRect/>
          <a:stretch>
            <a:fillRect/>
          </a:stretch>
        </p:blipFill>
        <p:spPr bwMode="auto">
          <a:xfrm>
            <a:off x="0" y="5544911"/>
            <a:ext cx="12192000" cy="1293812"/>
          </a:xfrm>
          <a:prstGeom prst="rect">
            <a:avLst/>
          </a:prstGeom>
          <a:noFill/>
          <a:ln w="9525">
            <a:noFill/>
            <a:miter lim="800000"/>
            <a:headEnd/>
            <a:tailEnd/>
          </a:ln>
        </p:spPr>
      </p:pic>
      <p:sp>
        <p:nvSpPr>
          <p:cNvPr id="8" name="TextBox 7">
            <a:extLst>
              <a:ext uri="{FF2B5EF4-FFF2-40B4-BE49-F238E27FC236}">
                <a16:creationId xmlns:a16="http://schemas.microsoft.com/office/drawing/2014/main" id="{4F38AAEF-E2E4-4774-86B4-6F85401B5189}"/>
              </a:ext>
            </a:extLst>
          </p:cNvPr>
          <p:cNvSpPr txBox="1"/>
          <p:nvPr/>
        </p:nvSpPr>
        <p:spPr>
          <a:xfrm>
            <a:off x="421340" y="1072995"/>
            <a:ext cx="5369858" cy="224676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fontAlgn="base"/>
            <a:r>
              <a:rPr lang="en-US" sz="2000" b="0" i="0" dirty="0">
                <a:solidFill>
                  <a:schemeClr val="tx2">
                    <a:lumMod val="50000"/>
                  </a:schemeClr>
                </a:solidFill>
                <a:effectLst/>
                <a:latin typeface="MuseoSans"/>
              </a:rPr>
              <a:t>Cryptocurrency, sometimes called crypto-currency or crypto, is any form of currency that exists digitally or virtually and uses cryptography to secure transactions. Cryptocurrencies don't have a central issuing or regulating authority, instead using a decentralized system to record transactions and issue new units.</a:t>
            </a:r>
          </a:p>
        </p:txBody>
      </p:sp>
      <p:sp>
        <p:nvSpPr>
          <p:cNvPr id="5" name="TextBox 4">
            <a:extLst>
              <a:ext uri="{FF2B5EF4-FFF2-40B4-BE49-F238E27FC236}">
                <a16:creationId xmlns:a16="http://schemas.microsoft.com/office/drawing/2014/main" id="{2012B0AF-FA21-4D66-8709-84D9382B7D55}"/>
              </a:ext>
            </a:extLst>
          </p:cNvPr>
          <p:cNvSpPr txBox="1"/>
          <p:nvPr/>
        </p:nvSpPr>
        <p:spPr>
          <a:xfrm>
            <a:off x="2072279" y="49652"/>
            <a:ext cx="7644030" cy="923330"/>
          </a:xfrm>
          <a:prstGeom prst="rect">
            <a:avLst/>
          </a:prstGeom>
          <a:noFill/>
        </p:spPr>
        <p:txBody>
          <a:bodyPr wrap="square" rtlCol="0">
            <a:spAutoFit/>
          </a:bodyPr>
          <a:lstStyle/>
          <a:p>
            <a:pPr algn="l" fontAlgn="base"/>
            <a:r>
              <a:rPr lang="en-IN" sz="5400" dirty="0">
                <a:solidFill>
                  <a:schemeClr val="bg2">
                    <a:lumMod val="25000"/>
                  </a:schemeClr>
                </a:solidFill>
              </a:rPr>
              <a:t>What is </a:t>
            </a:r>
            <a:r>
              <a:rPr lang="en-US" sz="5400" b="1" i="0" dirty="0">
                <a:solidFill>
                  <a:schemeClr val="bg2">
                    <a:lumMod val="25000"/>
                  </a:schemeClr>
                </a:solidFill>
                <a:effectLst/>
                <a:latin typeface="MuseoSans"/>
              </a:rPr>
              <a:t>Cryptocurrency ?</a:t>
            </a:r>
            <a:endParaRPr lang="en-IN" sz="5400" b="1" dirty="0">
              <a:solidFill>
                <a:schemeClr val="bg2">
                  <a:lumMod val="25000"/>
                </a:schemeClr>
              </a:solidFill>
            </a:endParaRPr>
          </a:p>
        </p:txBody>
      </p:sp>
      <p:sp>
        <p:nvSpPr>
          <p:cNvPr id="11" name="TextBox 10">
            <a:extLst>
              <a:ext uri="{FF2B5EF4-FFF2-40B4-BE49-F238E27FC236}">
                <a16:creationId xmlns:a16="http://schemas.microsoft.com/office/drawing/2014/main" id="{9D4E0F06-190E-4A02-99A0-BB71EB87E793}"/>
              </a:ext>
            </a:extLst>
          </p:cNvPr>
          <p:cNvSpPr txBox="1"/>
          <p:nvPr/>
        </p:nvSpPr>
        <p:spPr>
          <a:xfrm>
            <a:off x="484093" y="3824155"/>
            <a:ext cx="11080377" cy="163121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fontAlgn="base"/>
            <a:r>
              <a:rPr lang="en-US" sz="2000" b="0" i="0" dirty="0">
                <a:solidFill>
                  <a:schemeClr val="tx2">
                    <a:lumMod val="75000"/>
                  </a:schemeClr>
                </a:solidFill>
                <a:effectLst/>
                <a:latin typeface="MuseoSans"/>
              </a:rPr>
              <a:t>Cryptocurrency is a digital payment system that doesn't rely on banks to verify transactions. </a:t>
            </a:r>
            <a:r>
              <a:rPr lang="en-US" sz="2000" b="0" i="0" u="none" strike="noStrike" dirty="0">
                <a:solidFill>
                  <a:schemeClr val="accent1">
                    <a:lumMod val="75000"/>
                  </a:schemeClr>
                </a:solidFill>
                <a:effectLst/>
                <a:latin typeface="MuseoSans"/>
              </a:rPr>
              <a:t> </a:t>
            </a:r>
            <a:r>
              <a:rPr lang="en-US" sz="2000" b="0" i="0" u="sng" strike="noStrike" dirty="0">
                <a:solidFill>
                  <a:schemeClr val="accent1">
                    <a:lumMod val="75000"/>
                  </a:schemeClr>
                </a:solidFill>
                <a:effectLst/>
                <a:latin typeface="MuseoSans"/>
              </a:rPr>
              <a:t>It’s a peer-to-peer system that can enable anyone anywhere to send and receive payments</a:t>
            </a:r>
            <a:r>
              <a:rPr lang="en-US" sz="2000" b="0" i="0" u="none" strike="noStrike" dirty="0">
                <a:solidFill>
                  <a:schemeClr val="accent1">
                    <a:lumMod val="75000"/>
                  </a:schemeClr>
                </a:solidFill>
                <a:effectLst/>
                <a:latin typeface="MuseoSans"/>
              </a:rPr>
              <a:t>. </a:t>
            </a:r>
            <a:r>
              <a:rPr lang="en-US" sz="2000" b="0" i="0" dirty="0">
                <a:solidFill>
                  <a:schemeClr val="tx2">
                    <a:lumMod val="75000"/>
                  </a:schemeClr>
                </a:solidFill>
                <a:effectLst/>
                <a:latin typeface="MuseoSans"/>
              </a:rPr>
              <a:t>Instead of being physical money carried around and exchanged in the real world, cryptocurrency payments exist purely as digital entries to an online database describing specific transactions. When you transfer cryptocurrency funds, the transactions are recorded in a public ledger. Cryptocurrency is stored in digital wallets.</a:t>
            </a:r>
          </a:p>
        </p:txBody>
      </p:sp>
    </p:spTree>
    <p:extLst>
      <p:ext uri="{BB962C8B-B14F-4D97-AF65-F5344CB8AC3E}">
        <p14:creationId xmlns:p14="http://schemas.microsoft.com/office/powerpoint/2010/main" val="1536207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19082C-AD72-4E11-A278-A9F98722CE4C}"/>
              </a:ext>
            </a:extLst>
          </p:cNvPr>
          <p:cNvSpPr/>
          <p:nvPr/>
        </p:nvSpPr>
        <p:spPr>
          <a:xfrm>
            <a:off x="434788" y="1102659"/>
            <a:ext cx="11322424" cy="41148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Slide Number Placeholder 1"/>
          <p:cNvSpPr>
            <a:spLocks noGrp="1"/>
          </p:cNvSpPr>
          <p:nvPr>
            <p:ph type="sldNum" sz="quarter" idx="12"/>
          </p:nvPr>
        </p:nvSpPr>
        <p:spPr/>
        <p:txBody>
          <a:bodyPr/>
          <a:lstStyle/>
          <a:p>
            <a:fld id="{1E9BD234-CF89-4ACD-A298-0F4795A38701}" type="slidenum">
              <a:rPr lang="en-US" smtClean="0"/>
              <a:pPr/>
              <a:t>3</a:t>
            </a:fld>
            <a:endParaRPr lang="en-US"/>
          </a:p>
        </p:txBody>
      </p:sp>
      <p:pic>
        <p:nvPicPr>
          <p:cNvPr id="3" name="Picture 1"/>
          <p:cNvPicPr>
            <a:picLocks noChangeAspect="1" noChangeArrowheads="1"/>
          </p:cNvPicPr>
          <p:nvPr/>
        </p:nvPicPr>
        <p:blipFill>
          <a:blip r:embed="rId2"/>
          <a:srcRect/>
          <a:stretch>
            <a:fillRect/>
          </a:stretch>
        </p:blipFill>
        <p:spPr bwMode="auto">
          <a:xfrm>
            <a:off x="0" y="5544911"/>
            <a:ext cx="12192000" cy="1293812"/>
          </a:xfrm>
          <a:prstGeom prst="rect">
            <a:avLst/>
          </a:prstGeom>
          <a:noFill/>
          <a:ln w="9525">
            <a:noFill/>
            <a:miter lim="800000"/>
            <a:headEnd/>
            <a:tailEnd/>
          </a:ln>
        </p:spPr>
      </p:pic>
      <p:sp>
        <p:nvSpPr>
          <p:cNvPr id="7" name="TextBox 6">
            <a:extLst>
              <a:ext uri="{FF2B5EF4-FFF2-40B4-BE49-F238E27FC236}">
                <a16:creationId xmlns:a16="http://schemas.microsoft.com/office/drawing/2014/main" id="{2A7B6A0E-AD29-41F8-8E28-637D701597F0}"/>
              </a:ext>
            </a:extLst>
          </p:cNvPr>
          <p:cNvSpPr txBox="1"/>
          <p:nvPr/>
        </p:nvSpPr>
        <p:spPr>
          <a:xfrm>
            <a:off x="125506" y="114643"/>
            <a:ext cx="11940988" cy="738664"/>
          </a:xfrm>
          <a:prstGeom prst="rect">
            <a:avLst/>
          </a:prstGeom>
          <a:noFill/>
        </p:spPr>
        <p:txBody>
          <a:bodyPr wrap="square">
            <a:spAutoFit/>
          </a:bodyPr>
          <a:lstStyle/>
          <a:p>
            <a:pPr algn="ctr"/>
            <a:r>
              <a:rPr lang="en-US" sz="4200" b="0" i="0" dirty="0">
                <a:solidFill>
                  <a:schemeClr val="bg2">
                    <a:lumMod val="25000"/>
                  </a:schemeClr>
                </a:solidFill>
                <a:effectLst/>
                <a:latin typeface="Cabin-semi-bold"/>
              </a:rPr>
              <a:t>How Does a Cryptocurrency Payment Gateway </a:t>
            </a:r>
            <a:r>
              <a:rPr lang="en-US" sz="4200" b="1" i="0" dirty="0">
                <a:solidFill>
                  <a:schemeClr val="bg2">
                    <a:lumMod val="25000"/>
                  </a:schemeClr>
                </a:solidFill>
                <a:effectLst/>
                <a:latin typeface="Cabin-semi-bold"/>
              </a:rPr>
              <a:t>Work</a:t>
            </a:r>
            <a:r>
              <a:rPr lang="en-US" sz="4200" b="0" i="0" dirty="0">
                <a:solidFill>
                  <a:schemeClr val="bg2">
                    <a:lumMod val="25000"/>
                  </a:schemeClr>
                </a:solidFill>
                <a:effectLst/>
                <a:latin typeface="Cabin-semi-bold"/>
              </a:rPr>
              <a:t>?</a:t>
            </a:r>
          </a:p>
        </p:txBody>
      </p:sp>
      <p:sp>
        <p:nvSpPr>
          <p:cNvPr id="9" name="TextBox 8">
            <a:extLst>
              <a:ext uri="{FF2B5EF4-FFF2-40B4-BE49-F238E27FC236}">
                <a16:creationId xmlns:a16="http://schemas.microsoft.com/office/drawing/2014/main" id="{CFD1BE38-497F-4A70-BF2B-D637CD48C691}"/>
              </a:ext>
            </a:extLst>
          </p:cNvPr>
          <p:cNvSpPr txBox="1"/>
          <p:nvPr/>
        </p:nvSpPr>
        <p:spPr>
          <a:xfrm>
            <a:off x="385482" y="1102659"/>
            <a:ext cx="11322424" cy="441659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a:r>
              <a:rPr lang="en-US" sz="2000" b="0" i="0" dirty="0">
                <a:solidFill>
                  <a:srgbClr val="111111"/>
                </a:solidFill>
                <a:effectLst/>
                <a:latin typeface="SourceSansPro"/>
              </a:rPr>
              <a:t>Payment gateways are companies taking on the perceived risk of cryptocurrency payments by using their wallet(s) to facilitate transactions between merchants and their customers.</a:t>
            </a:r>
          </a:p>
          <a:p>
            <a:pPr algn="l"/>
            <a:endParaRPr lang="en-US" sz="2000" b="0" i="0" dirty="0">
              <a:solidFill>
                <a:srgbClr val="111111"/>
              </a:solidFill>
              <a:effectLst/>
              <a:latin typeface="SourceSansPro"/>
            </a:endParaRPr>
          </a:p>
          <a:p>
            <a:pPr algn="l"/>
            <a:r>
              <a:rPr lang="en-US" sz="2100" b="1" i="0" dirty="0">
                <a:solidFill>
                  <a:srgbClr val="111111"/>
                </a:solidFill>
                <a:effectLst/>
                <a:latin typeface="Cabin-semi-bold"/>
              </a:rPr>
              <a:t>Payment Flow</a:t>
            </a:r>
          </a:p>
          <a:p>
            <a:pPr algn="l"/>
            <a:r>
              <a:rPr lang="en-US" sz="2000" i="0" dirty="0">
                <a:solidFill>
                  <a:srgbClr val="111111"/>
                </a:solidFill>
                <a:effectLst/>
                <a:latin typeface="SourceSansPro"/>
              </a:rPr>
              <a:t>In terms of steps, the following workflow gets executed:</a:t>
            </a:r>
          </a:p>
          <a:p>
            <a:pPr algn="l">
              <a:buFont typeface="+mj-lt"/>
              <a:buAutoNum type="arabicPeriod"/>
            </a:pPr>
            <a:r>
              <a:rPr lang="en-US" sz="2000" i="0" dirty="0">
                <a:solidFill>
                  <a:srgbClr val="111111"/>
                </a:solidFill>
                <a:effectLst/>
                <a:latin typeface="SourceSansPro"/>
              </a:rPr>
              <a:t>Your customer opts to make payment in cryptocurrency at checkout (in-store, on the web, or in-app).</a:t>
            </a:r>
          </a:p>
          <a:p>
            <a:pPr algn="l">
              <a:buFont typeface="+mj-lt"/>
              <a:buAutoNum type="arabicPeriod"/>
            </a:pPr>
            <a:r>
              <a:rPr lang="en-US" sz="2000" i="0" dirty="0">
                <a:solidFill>
                  <a:srgbClr val="111111"/>
                </a:solidFill>
                <a:effectLst/>
                <a:latin typeface="SourceSansPro"/>
              </a:rPr>
              <a:t>They pay you an amount equal to the digital currency's fair market value at the time of the transaction.</a:t>
            </a:r>
          </a:p>
          <a:p>
            <a:pPr algn="l">
              <a:buFont typeface="+mj-lt"/>
              <a:buAutoNum type="arabicPeriod"/>
            </a:pPr>
            <a:r>
              <a:rPr lang="en-US" sz="2000" i="0" dirty="0">
                <a:solidFill>
                  <a:srgbClr val="111111"/>
                </a:solidFill>
                <a:effectLst/>
                <a:latin typeface="SourceSansPro"/>
              </a:rPr>
              <a:t>The cryptocurrency payment service instantly converts the payment into the currency you choose.</a:t>
            </a:r>
          </a:p>
          <a:p>
            <a:pPr algn="l">
              <a:buFont typeface="+mj-lt"/>
              <a:buAutoNum type="arabicPeriod"/>
            </a:pPr>
            <a:r>
              <a:rPr lang="en-US" sz="2000" i="0" dirty="0">
                <a:solidFill>
                  <a:srgbClr val="111111"/>
                </a:solidFill>
                <a:effectLst/>
                <a:latin typeface="SourceSansPro"/>
              </a:rPr>
              <a:t>The money is added to your account with the provider; it is deposited to your designated bank account in intervals decided on in your service contract.</a:t>
            </a:r>
          </a:p>
          <a:p>
            <a:pPr algn="l">
              <a:buFont typeface="+mj-lt"/>
              <a:buAutoNum type="arabicPeriod"/>
            </a:pPr>
            <a:endParaRPr lang="en-US" sz="2000" dirty="0">
              <a:solidFill>
                <a:srgbClr val="111111"/>
              </a:solidFill>
              <a:latin typeface="SourceSansPro"/>
            </a:endParaRPr>
          </a:p>
          <a:p>
            <a:pPr algn="l"/>
            <a:r>
              <a:rPr lang="en-US" sz="2000" b="0" i="0" dirty="0">
                <a:solidFill>
                  <a:srgbClr val="111111"/>
                </a:solidFill>
                <a:effectLst/>
                <a:latin typeface="SourceSansPro"/>
              </a:rPr>
              <a:t>The process is transparent to you because you don't have to worry about cryptocurrencies; only that your cryptocurrency service provider will place the appropriate funds in your account.</a:t>
            </a:r>
          </a:p>
          <a:p>
            <a:pPr algn="l"/>
            <a:endParaRPr lang="en-US" sz="2000" i="0" dirty="0">
              <a:solidFill>
                <a:srgbClr val="111111"/>
              </a:solidFill>
              <a:effectLst/>
              <a:latin typeface="SourceSansPro"/>
            </a:endParaRPr>
          </a:p>
        </p:txBody>
      </p:sp>
    </p:spTree>
    <p:extLst>
      <p:ext uri="{BB962C8B-B14F-4D97-AF65-F5344CB8AC3E}">
        <p14:creationId xmlns:p14="http://schemas.microsoft.com/office/powerpoint/2010/main" val="124710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98E752-3E83-4645-9435-C8BBDF1E3595}"/>
              </a:ext>
            </a:extLst>
          </p:cNvPr>
          <p:cNvSpPr/>
          <p:nvPr/>
        </p:nvSpPr>
        <p:spPr>
          <a:xfrm>
            <a:off x="457199" y="4487262"/>
            <a:ext cx="11268635" cy="186465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93E4A21F-E387-4735-88B3-8A5F405B07CC}"/>
              </a:ext>
            </a:extLst>
          </p:cNvPr>
          <p:cNvSpPr/>
          <p:nvPr/>
        </p:nvSpPr>
        <p:spPr>
          <a:xfrm>
            <a:off x="708212" y="506079"/>
            <a:ext cx="5253317" cy="345335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2" name="Slide Number Placeholder 1"/>
          <p:cNvSpPr>
            <a:spLocks noGrp="1"/>
          </p:cNvSpPr>
          <p:nvPr>
            <p:ph type="sldNum" sz="quarter" idx="12"/>
          </p:nvPr>
        </p:nvSpPr>
        <p:spPr/>
        <p:txBody>
          <a:bodyPr/>
          <a:lstStyle/>
          <a:p>
            <a:fld id="{1E9BD234-CF89-4ACD-A298-0F4795A38701}" type="slidenum">
              <a:rPr lang="en-US" smtClean="0"/>
              <a:pPr/>
              <a:t>4</a:t>
            </a:fld>
            <a:endParaRPr lang="en-US"/>
          </a:p>
        </p:txBody>
      </p:sp>
      <p:pic>
        <p:nvPicPr>
          <p:cNvPr id="3" name="Picture 1"/>
          <p:cNvPicPr>
            <a:picLocks noChangeAspect="1" noChangeArrowheads="1"/>
          </p:cNvPicPr>
          <p:nvPr/>
        </p:nvPicPr>
        <p:blipFill>
          <a:blip r:embed="rId2"/>
          <a:srcRect/>
          <a:stretch>
            <a:fillRect/>
          </a:stretch>
        </p:blipFill>
        <p:spPr bwMode="auto">
          <a:xfrm>
            <a:off x="0" y="5544911"/>
            <a:ext cx="12192000" cy="1293812"/>
          </a:xfrm>
          <a:prstGeom prst="rect">
            <a:avLst/>
          </a:prstGeom>
          <a:noFill/>
          <a:ln w="9525">
            <a:noFill/>
            <a:miter lim="800000"/>
            <a:headEnd/>
            <a:tailEnd/>
          </a:ln>
        </p:spPr>
      </p:pic>
      <p:sp>
        <p:nvSpPr>
          <p:cNvPr id="7" name="TextBox 6">
            <a:extLst>
              <a:ext uri="{FF2B5EF4-FFF2-40B4-BE49-F238E27FC236}">
                <a16:creationId xmlns:a16="http://schemas.microsoft.com/office/drawing/2014/main" id="{A26652F0-6439-4356-B5B4-464E658E7E35}"/>
              </a:ext>
            </a:extLst>
          </p:cNvPr>
          <p:cNvSpPr txBox="1"/>
          <p:nvPr/>
        </p:nvSpPr>
        <p:spPr>
          <a:xfrm>
            <a:off x="708212" y="457200"/>
            <a:ext cx="5387788" cy="3493264"/>
          </a:xfrm>
          <a:prstGeom prst="rect">
            <a:avLst/>
          </a:prstGeom>
          <a:noFill/>
        </p:spPr>
        <p:txBody>
          <a:bodyPr wrap="square">
            <a:spAutoFit/>
          </a:bodyPr>
          <a:lstStyle/>
          <a:p>
            <a:pPr algn="l"/>
            <a:r>
              <a:rPr lang="en-US" sz="2100" b="1" i="0" dirty="0">
                <a:solidFill>
                  <a:srgbClr val="111111"/>
                </a:solidFill>
                <a:effectLst/>
                <a:latin typeface="Cabin-semi-bold"/>
              </a:rPr>
              <a:t>Fees</a:t>
            </a:r>
          </a:p>
          <a:p>
            <a:pPr algn="l"/>
            <a:r>
              <a:rPr lang="en-US" sz="2000" b="0" i="0" dirty="0">
                <a:solidFill>
                  <a:srgbClr val="111111"/>
                </a:solidFill>
                <a:effectLst/>
                <a:latin typeface="SourceSansPro"/>
              </a:rPr>
              <a:t>The provider uses a cryptocurrency wallet to facilitate the transfers. If that currency is designed with a payment system, the provider will incur fees charged by the currency network's transaction validators.</a:t>
            </a:r>
          </a:p>
          <a:p>
            <a:pPr algn="l"/>
            <a:r>
              <a:rPr lang="en-US" sz="2000" b="0" i="0" dirty="0">
                <a:solidFill>
                  <a:srgbClr val="111111"/>
                </a:solidFill>
                <a:effectLst/>
                <a:latin typeface="SourceSansPro"/>
              </a:rPr>
              <a:t>Transaction validators verify blocks and transactions in the blockchain—in exchange for their energy use and </a:t>
            </a:r>
            <a:r>
              <a:rPr lang="en-US" sz="2000" b="0" i="0" dirty="0" err="1">
                <a:solidFill>
                  <a:srgbClr val="111111"/>
                </a:solidFill>
                <a:effectLst/>
                <a:latin typeface="SourceSansPro"/>
              </a:rPr>
              <a:t>computional</a:t>
            </a:r>
            <a:r>
              <a:rPr lang="en-US" sz="2000" b="0" i="0" dirty="0">
                <a:solidFill>
                  <a:srgbClr val="111111"/>
                </a:solidFill>
                <a:effectLst/>
                <a:latin typeface="SourceSansPro"/>
              </a:rPr>
              <a:t> power, they are paid in small increments in the cryptocurrency transaction they validated.</a:t>
            </a:r>
          </a:p>
        </p:txBody>
      </p:sp>
      <p:sp>
        <p:nvSpPr>
          <p:cNvPr id="9" name="TextBox 8">
            <a:extLst>
              <a:ext uri="{FF2B5EF4-FFF2-40B4-BE49-F238E27FC236}">
                <a16:creationId xmlns:a16="http://schemas.microsoft.com/office/drawing/2014/main" id="{CF03949F-CFD2-43E2-98B5-D0DC75A6CA8C}"/>
              </a:ext>
            </a:extLst>
          </p:cNvPr>
          <p:cNvSpPr txBox="1"/>
          <p:nvPr/>
        </p:nvSpPr>
        <p:spPr>
          <a:xfrm>
            <a:off x="394446" y="4156374"/>
            <a:ext cx="11340355" cy="1477328"/>
          </a:xfrm>
          <a:prstGeom prst="rect">
            <a:avLst/>
          </a:prstGeom>
          <a:noFill/>
        </p:spPr>
        <p:txBody>
          <a:bodyPr wrap="square">
            <a:spAutoFit/>
          </a:bodyPr>
          <a:lstStyle/>
          <a:p>
            <a:pPr algn="just"/>
            <a:r>
              <a:rPr lang="en-US" b="1" i="0" dirty="0">
                <a:solidFill>
                  <a:schemeClr val="bg2">
                    <a:lumMod val="25000"/>
                  </a:schemeClr>
                </a:solidFill>
                <a:effectLst/>
                <a:latin typeface="SourceSansPro"/>
              </a:rPr>
              <a:t>Cryptocurrency And Digital Currency- Are They Similar?</a:t>
            </a:r>
          </a:p>
          <a:p>
            <a:pPr algn="just"/>
            <a:r>
              <a:rPr lang="en-US" b="0" i="0" dirty="0">
                <a:solidFill>
                  <a:schemeClr val="bg2">
                    <a:lumMod val="25000"/>
                  </a:schemeClr>
                </a:solidFill>
                <a:effectLst/>
                <a:latin typeface="SourceSansPro"/>
              </a:rPr>
              <a:t>Aligning </a:t>
            </a:r>
            <a:r>
              <a:rPr lang="en-US" b="1" i="0" u="none" strike="noStrike" dirty="0">
                <a:solidFill>
                  <a:schemeClr val="bg2">
                    <a:lumMod val="25000"/>
                  </a:schemeClr>
                </a:solidFill>
                <a:effectLst/>
                <a:latin typeface="SourceSansPro"/>
              </a:rPr>
              <a:t>cryptocurrency</a:t>
            </a:r>
            <a:r>
              <a:rPr lang="en-US" b="0" i="0" dirty="0">
                <a:solidFill>
                  <a:schemeClr val="bg2">
                    <a:lumMod val="25000"/>
                  </a:schemeClr>
                </a:solidFill>
                <a:effectLst/>
                <a:latin typeface="SourceSansPro"/>
              </a:rPr>
              <a:t> and digital currency on the same platform could be a huge mistake that could happen if you won’t draw the distinction. Cryptocurrency is a subset of digital currency but not its identical twin. From the fastest port of transaction to the development of blockchain technology, cryptocurrencies ensure a high degree of privacy and secure transactions. Nonetheless, many economists didn’t approve cryptocurrency as it fluctuates widely.</a:t>
            </a:r>
          </a:p>
        </p:txBody>
      </p:sp>
      <p:pic>
        <p:nvPicPr>
          <p:cNvPr id="13" name="Picture 12">
            <a:extLst>
              <a:ext uri="{FF2B5EF4-FFF2-40B4-BE49-F238E27FC236}">
                <a16:creationId xmlns:a16="http://schemas.microsoft.com/office/drawing/2014/main" id="{CD82592E-6DA3-4CF7-B831-9F0A999F40BA}"/>
              </a:ext>
            </a:extLst>
          </p:cNvPr>
          <p:cNvPicPr>
            <a:picLocks noChangeAspect="1"/>
          </p:cNvPicPr>
          <p:nvPr/>
        </p:nvPicPr>
        <p:blipFill>
          <a:blip r:embed="rId3"/>
          <a:stretch>
            <a:fillRect/>
          </a:stretch>
        </p:blipFill>
        <p:spPr>
          <a:xfrm>
            <a:off x="6055175" y="506079"/>
            <a:ext cx="5997460" cy="3650296"/>
          </a:xfrm>
          <a:prstGeom prst="rect">
            <a:avLst/>
          </a:prstGeom>
        </p:spPr>
      </p:pic>
    </p:spTree>
    <p:extLst>
      <p:ext uri="{BB962C8B-B14F-4D97-AF65-F5344CB8AC3E}">
        <p14:creationId xmlns:p14="http://schemas.microsoft.com/office/powerpoint/2010/main" val="1035782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E9BD234-CF89-4ACD-A298-0F4795A38701}" type="slidenum">
              <a:rPr lang="en-US" smtClean="0"/>
              <a:pPr/>
              <a:t>5</a:t>
            </a:fld>
            <a:endParaRPr lang="en-US"/>
          </a:p>
        </p:txBody>
      </p:sp>
      <p:pic>
        <p:nvPicPr>
          <p:cNvPr id="3" name="Picture 1"/>
          <p:cNvPicPr>
            <a:picLocks noChangeAspect="1" noChangeArrowheads="1"/>
          </p:cNvPicPr>
          <p:nvPr/>
        </p:nvPicPr>
        <p:blipFill>
          <a:blip r:embed="rId2"/>
          <a:srcRect/>
          <a:stretch>
            <a:fillRect/>
          </a:stretch>
        </p:blipFill>
        <p:spPr bwMode="auto">
          <a:xfrm>
            <a:off x="0" y="5544911"/>
            <a:ext cx="12192000" cy="1293812"/>
          </a:xfrm>
          <a:prstGeom prst="rect">
            <a:avLst/>
          </a:prstGeom>
          <a:noFill/>
          <a:ln w="9525">
            <a:noFill/>
            <a:miter lim="800000"/>
            <a:headEnd/>
            <a:tailEnd/>
          </a:ln>
        </p:spPr>
      </p:pic>
      <p:sp>
        <p:nvSpPr>
          <p:cNvPr id="7" name="TextBox 6">
            <a:extLst>
              <a:ext uri="{FF2B5EF4-FFF2-40B4-BE49-F238E27FC236}">
                <a16:creationId xmlns:a16="http://schemas.microsoft.com/office/drawing/2014/main" id="{1083D727-F076-4759-95B8-26E200BF8FE7}"/>
              </a:ext>
            </a:extLst>
          </p:cNvPr>
          <p:cNvSpPr txBox="1"/>
          <p:nvPr/>
        </p:nvSpPr>
        <p:spPr>
          <a:xfrm>
            <a:off x="2528047" y="19277"/>
            <a:ext cx="7135906" cy="923330"/>
          </a:xfrm>
          <a:prstGeom prst="rect">
            <a:avLst/>
          </a:prstGeom>
          <a:noFill/>
        </p:spPr>
        <p:txBody>
          <a:bodyPr wrap="square">
            <a:spAutoFit/>
          </a:bodyPr>
          <a:lstStyle/>
          <a:p>
            <a:pPr algn="l"/>
            <a:r>
              <a:rPr lang="en-IN" sz="5400" b="1" i="0" dirty="0">
                <a:solidFill>
                  <a:srgbClr val="37393B"/>
                </a:solidFill>
                <a:effectLst/>
                <a:latin typeface="-apple-system"/>
              </a:rPr>
              <a:t>Types of Cryptocurrency</a:t>
            </a:r>
          </a:p>
        </p:txBody>
      </p:sp>
      <p:sp>
        <p:nvSpPr>
          <p:cNvPr id="9" name="TextBox 8">
            <a:extLst>
              <a:ext uri="{FF2B5EF4-FFF2-40B4-BE49-F238E27FC236}">
                <a16:creationId xmlns:a16="http://schemas.microsoft.com/office/drawing/2014/main" id="{28181381-0779-4EDD-AF04-7BF311408BB0}"/>
              </a:ext>
            </a:extLst>
          </p:cNvPr>
          <p:cNvSpPr txBox="1"/>
          <p:nvPr/>
        </p:nvSpPr>
        <p:spPr>
          <a:xfrm>
            <a:off x="294939" y="942607"/>
            <a:ext cx="11753626" cy="1200329"/>
          </a:xfrm>
          <a:prstGeom prst="rect">
            <a:avLst/>
          </a:prstGeom>
          <a:noFill/>
        </p:spPr>
        <p:txBody>
          <a:bodyPr wrap="square">
            <a:spAutoFit/>
          </a:bodyPr>
          <a:lstStyle/>
          <a:p>
            <a:r>
              <a:rPr lang="en-US" b="0" i="0" dirty="0">
                <a:solidFill>
                  <a:srgbClr val="1C1D20"/>
                </a:solidFill>
                <a:effectLst/>
                <a:latin typeface="-apple-system"/>
              </a:rPr>
              <a:t>Bitcoin is considered the first cryptocurrency created, and other individual cryptocurrencies are known as "altcoins" (a combo word derived from "alternative coin"). It's difficult to say which cryptos are the best ones, but Bitcoin and some of the largest altcoins out there are top-tier options because of their scalability, privacy, and the scope of functionality they support.</a:t>
            </a:r>
            <a:endParaRPr lang="en-IN" dirty="0"/>
          </a:p>
        </p:txBody>
      </p:sp>
      <p:sp>
        <p:nvSpPr>
          <p:cNvPr id="10" name="AutoShape 2" descr="Top 10 cryptocurrencies in the world — the story behind Bitcoin and other  altcoins | BusinessInsider India">
            <a:extLst>
              <a:ext uri="{FF2B5EF4-FFF2-40B4-BE49-F238E27FC236}">
                <a16:creationId xmlns:a16="http://schemas.microsoft.com/office/drawing/2014/main" id="{8E2EE152-54BE-452A-B204-BBD893D66369}"/>
              </a:ext>
            </a:extLst>
          </p:cNvPr>
          <p:cNvSpPr>
            <a:spLocks noChangeAspect="1" noChangeArrowheads="1"/>
          </p:cNvSpPr>
          <p:nvPr/>
        </p:nvSpPr>
        <p:spPr bwMode="auto">
          <a:xfrm>
            <a:off x="5943600" y="3307976"/>
            <a:ext cx="304800" cy="2734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65FFB97B-A984-4E50-B28A-4A8203F883FB}"/>
              </a:ext>
            </a:extLst>
          </p:cNvPr>
          <p:cNvPicPr>
            <a:picLocks noChangeAspect="1"/>
          </p:cNvPicPr>
          <p:nvPr/>
        </p:nvPicPr>
        <p:blipFill rotWithShape="1">
          <a:blip r:embed="rId3"/>
          <a:srcRect l="5082" r="4189" b="7758"/>
          <a:stretch/>
        </p:blipFill>
        <p:spPr>
          <a:xfrm>
            <a:off x="3935506" y="1906270"/>
            <a:ext cx="4320988" cy="4393049"/>
          </a:xfrm>
          <a:prstGeom prst="rect">
            <a:avLst/>
          </a:prstGeom>
        </p:spPr>
      </p:pic>
      <p:pic>
        <p:nvPicPr>
          <p:cNvPr id="12" name="Picture 11">
            <a:extLst>
              <a:ext uri="{FF2B5EF4-FFF2-40B4-BE49-F238E27FC236}">
                <a16:creationId xmlns:a16="http://schemas.microsoft.com/office/drawing/2014/main" id="{324A02A1-C2BD-4543-BE0F-63F0907B390E}"/>
              </a:ext>
            </a:extLst>
          </p:cNvPr>
          <p:cNvPicPr>
            <a:picLocks noChangeAspect="1"/>
          </p:cNvPicPr>
          <p:nvPr/>
        </p:nvPicPr>
        <p:blipFill>
          <a:blip r:embed="rId4"/>
          <a:stretch>
            <a:fillRect/>
          </a:stretch>
        </p:blipFill>
        <p:spPr>
          <a:xfrm>
            <a:off x="404532" y="2070579"/>
            <a:ext cx="1649863" cy="1237397"/>
          </a:xfrm>
          <a:prstGeom prst="rect">
            <a:avLst/>
          </a:prstGeom>
        </p:spPr>
      </p:pic>
      <p:pic>
        <p:nvPicPr>
          <p:cNvPr id="13" name="Picture 12">
            <a:extLst>
              <a:ext uri="{FF2B5EF4-FFF2-40B4-BE49-F238E27FC236}">
                <a16:creationId xmlns:a16="http://schemas.microsoft.com/office/drawing/2014/main" id="{B4E75D9B-C17F-48C7-9F0E-00EC04195F53}"/>
              </a:ext>
            </a:extLst>
          </p:cNvPr>
          <p:cNvPicPr>
            <a:picLocks noChangeAspect="1"/>
          </p:cNvPicPr>
          <p:nvPr/>
        </p:nvPicPr>
        <p:blipFill>
          <a:blip r:embed="rId5"/>
          <a:stretch>
            <a:fillRect/>
          </a:stretch>
        </p:blipFill>
        <p:spPr>
          <a:xfrm>
            <a:off x="2093818" y="2344002"/>
            <a:ext cx="1649864" cy="1237398"/>
          </a:xfrm>
          <a:prstGeom prst="rect">
            <a:avLst/>
          </a:prstGeom>
        </p:spPr>
      </p:pic>
      <p:pic>
        <p:nvPicPr>
          <p:cNvPr id="14" name="Picture 13">
            <a:extLst>
              <a:ext uri="{FF2B5EF4-FFF2-40B4-BE49-F238E27FC236}">
                <a16:creationId xmlns:a16="http://schemas.microsoft.com/office/drawing/2014/main" id="{AE936A47-D25A-4AAA-A8E9-2E4DECC5A73F}"/>
              </a:ext>
            </a:extLst>
          </p:cNvPr>
          <p:cNvPicPr>
            <a:picLocks noChangeAspect="1"/>
          </p:cNvPicPr>
          <p:nvPr/>
        </p:nvPicPr>
        <p:blipFill>
          <a:blip r:embed="rId6"/>
          <a:stretch>
            <a:fillRect/>
          </a:stretch>
        </p:blipFill>
        <p:spPr>
          <a:xfrm>
            <a:off x="408096" y="3429000"/>
            <a:ext cx="1649863" cy="1237397"/>
          </a:xfrm>
          <a:prstGeom prst="rect">
            <a:avLst/>
          </a:prstGeom>
        </p:spPr>
      </p:pic>
      <p:pic>
        <p:nvPicPr>
          <p:cNvPr id="15" name="Picture 14">
            <a:extLst>
              <a:ext uri="{FF2B5EF4-FFF2-40B4-BE49-F238E27FC236}">
                <a16:creationId xmlns:a16="http://schemas.microsoft.com/office/drawing/2014/main" id="{85093161-0494-4AF6-8F55-9280D9FA96DB}"/>
              </a:ext>
            </a:extLst>
          </p:cNvPr>
          <p:cNvPicPr>
            <a:picLocks noChangeAspect="1"/>
          </p:cNvPicPr>
          <p:nvPr/>
        </p:nvPicPr>
        <p:blipFill>
          <a:blip r:embed="rId7"/>
          <a:stretch>
            <a:fillRect/>
          </a:stretch>
        </p:blipFill>
        <p:spPr>
          <a:xfrm>
            <a:off x="2093818" y="3711774"/>
            <a:ext cx="1649863" cy="1237398"/>
          </a:xfrm>
          <a:prstGeom prst="rect">
            <a:avLst/>
          </a:prstGeom>
        </p:spPr>
      </p:pic>
      <p:pic>
        <p:nvPicPr>
          <p:cNvPr id="16" name="Picture 15">
            <a:extLst>
              <a:ext uri="{FF2B5EF4-FFF2-40B4-BE49-F238E27FC236}">
                <a16:creationId xmlns:a16="http://schemas.microsoft.com/office/drawing/2014/main" id="{DAC6C86D-FA52-4AD2-96E1-B6A63421259A}"/>
              </a:ext>
            </a:extLst>
          </p:cNvPr>
          <p:cNvPicPr>
            <a:picLocks noChangeAspect="1"/>
          </p:cNvPicPr>
          <p:nvPr/>
        </p:nvPicPr>
        <p:blipFill>
          <a:blip r:embed="rId8"/>
          <a:stretch>
            <a:fillRect/>
          </a:stretch>
        </p:blipFill>
        <p:spPr>
          <a:xfrm>
            <a:off x="404531" y="4787421"/>
            <a:ext cx="1649863" cy="1237397"/>
          </a:xfrm>
          <a:prstGeom prst="rect">
            <a:avLst/>
          </a:prstGeom>
        </p:spPr>
      </p:pic>
      <p:pic>
        <p:nvPicPr>
          <p:cNvPr id="17" name="Picture 16">
            <a:extLst>
              <a:ext uri="{FF2B5EF4-FFF2-40B4-BE49-F238E27FC236}">
                <a16:creationId xmlns:a16="http://schemas.microsoft.com/office/drawing/2014/main" id="{8FB4EA28-5A98-4298-8701-C210403C93E9}"/>
              </a:ext>
            </a:extLst>
          </p:cNvPr>
          <p:cNvPicPr>
            <a:picLocks noChangeAspect="1"/>
          </p:cNvPicPr>
          <p:nvPr/>
        </p:nvPicPr>
        <p:blipFill>
          <a:blip r:embed="rId9"/>
          <a:stretch>
            <a:fillRect/>
          </a:stretch>
        </p:blipFill>
        <p:spPr>
          <a:xfrm>
            <a:off x="10141521" y="2072047"/>
            <a:ext cx="1645947" cy="1234460"/>
          </a:xfrm>
          <a:prstGeom prst="rect">
            <a:avLst/>
          </a:prstGeom>
        </p:spPr>
      </p:pic>
      <p:pic>
        <p:nvPicPr>
          <p:cNvPr id="18" name="Picture 17">
            <a:extLst>
              <a:ext uri="{FF2B5EF4-FFF2-40B4-BE49-F238E27FC236}">
                <a16:creationId xmlns:a16="http://schemas.microsoft.com/office/drawing/2014/main" id="{DF45B0BF-EEC3-42BA-B012-B7922DA205C0}"/>
              </a:ext>
            </a:extLst>
          </p:cNvPr>
          <p:cNvPicPr>
            <a:picLocks noChangeAspect="1"/>
          </p:cNvPicPr>
          <p:nvPr/>
        </p:nvPicPr>
        <p:blipFill>
          <a:blip r:embed="rId10"/>
          <a:stretch>
            <a:fillRect/>
          </a:stretch>
        </p:blipFill>
        <p:spPr>
          <a:xfrm>
            <a:off x="8448318" y="2344002"/>
            <a:ext cx="1645947" cy="1234460"/>
          </a:xfrm>
          <a:prstGeom prst="rect">
            <a:avLst/>
          </a:prstGeom>
        </p:spPr>
      </p:pic>
      <p:pic>
        <p:nvPicPr>
          <p:cNvPr id="19" name="Picture 18">
            <a:extLst>
              <a:ext uri="{FF2B5EF4-FFF2-40B4-BE49-F238E27FC236}">
                <a16:creationId xmlns:a16="http://schemas.microsoft.com/office/drawing/2014/main" id="{C1BAAE1D-4EC2-4439-9841-105647830673}"/>
              </a:ext>
            </a:extLst>
          </p:cNvPr>
          <p:cNvPicPr>
            <a:picLocks noChangeAspect="1"/>
          </p:cNvPicPr>
          <p:nvPr/>
        </p:nvPicPr>
        <p:blipFill>
          <a:blip r:embed="rId11"/>
          <a:stretch>
            <a:fillRect/>
          </a:stretch>
        </p:blipFill>
        <p:spPr>
          <a:xfrm>
            <a:off x="10158330" y="3429000"/>
            <a:ext cx="1649863" cy="1237397"/>
          </a:xfrm>
          <a:prstGeom prst="rect">
            <a:avLst/>
          </a:prstGeom>
        </p:spPr>
      </p:pic>
      <p:pic>
        <p:nvPicPr>
          <p:cNvPr id="20" name="Picture 19">
            <a:extLst>
              <a:ext uri="{FF2B5EF4-FFF2-40B4-BE49-F238E27FC236}">
                <a16:creationId xmlns:a16="http://schemas.microsoft.com/office/drawing/2014/main" id="{60F7D9A9-C14B-47F0-BEB1-8B1E130C21F1}"/>
              </a:ext>
            </a:extLst>
          </p:cNvPr>
          <p:cNvPicPr>
            <a:picLocks noChangeAspect="1"/>
          </p:cNvPicPr>
          <p:nvPr/>
        </p:nvPicPr>
        <p:blipFill>
          <a:blip r:embed="rId12"/>
          <a:stretch>
            <a:fillRect/>
          </a:stretch>
        </p:blipFill>
        <p:spPr>
          <a:xfrm>
            <a:off x="8480350" y="3714711"/>
            <a:ext cx="1645947" cy="1234461"/>
          </a:xfrm>
          <a:prstGeom prst="rect">
            <a:avLst/>
          </a:prstGeom>
        </p:spPr>
      </p:pic>
      <p:pic>
        <p:nvPicPr>
          <p:cNvPr id="21" name="Picture 20">
            <a:extLst>
              <a:ext uri="{FF2B5EF4-FFF2-40B4-BE49-F238E27FC236}">
                <a16:creationId xmlns:a16="http://schemas.microsoft.com/office/drawing/2014/main" id="{62EAC02D-9789-481D-83B7-511ED399FB5B}"/>
              </a:ext>
            </a:extLst>
          </p:cNvPr>
          <p:cNvPicPr>
            <a:picLocks noChangeAspect="1"/>
          </p:cNvPicPr>
          <p:nvPr/>
        </p:nvPicPr>
        <p:blipFill>
          <a:blip r:embed="rId13"/>
          <a:stretch>
            <a:fillRect/>
          </a:stretch>
        </p:blipFill>
        <p:spPr>
          <a:xfrm>
            <a:off x="10158330" y="4787420"/>
            <a:ext cx="1649863" cy="1237397"/>
          </a:xfrm>
          <a:prstGeom prst="rect">
            <a:avLst/>
          </a:prstGeom>
        </p:spPr>
      </p:pic>
    </p:spTree>
    <p:extLst>
      <p:ext uri="{BB962C8B-B14F-4D97-AF65-F5344CB8AC3E}">
        <p14:creationId xmlns:p14="http://schemas.microsoft.com/office/powerpoint/2010/main" val="212677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37054C-92A8-4D21-9AB4-1841F59560CF}"/>
              </a:ext>
            </a:extLst>
          </p:cNvPr>
          <p:cNvSpPr/>
          <p:nvPr/>
        </p:nvSpPr>
        <p:spPr>
          <a:xfrm>
            <a:off x="340659" y="1022248"/>
            <a:ext cx="11465859" cy="437450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Slide Number Placeholder 1"/>
          <p:cNvSpPr>
            <a:spLocks noGrp="1"/>
          </p:cNvSpPr>
          <p:nvPr>
            <p:ph type="sldNum" sz="quarter" idx="12"/>
          </p:nvPr>
        </p:nvSpPr>
        <p:spPr/>
        <p:txBody>
          <a:bodyPr/>
          <a:lstStyle/>
          <a:p>
            <a:fld id="{1E9BD234-CF89-4ACD-A298-0F4795A38701}" type="slidenum">
              <a:rPr lang="en-US" smtClean="0"/>
              <a:pPr/>
              <a:t>6</a:t>
            </a:fld>
            <a:endParaRPr lang="en-US"/>
          </a:p>
        </p:txBody>
      </p:sp>
      <p:pic>
        <p:nvPicPr>
          <p:cNvPr id="3" name="Picture 1"/>
          <p:cNvPicPr>
            <a:picLocks noChangeAspect="1" noChangeArrowheads="1"/>
          </p:cNvPicPr>
          <p:nvPr/>
        </p:nvPicPr>
        <p:blipFill>
          <a:blip r:embed="rId2"/>
          <a:srcRect/>
          <a:stretch>
            <a:fillRect/>
          </a:stretch>
        </p:blipFill>
        <p:spPr bwMode="auto">
          <a:xfrm>
            <a:off x="0" y="5544911"/>
            <a:ext cx="12192000" cy="1293812"/>
          </a:xfrm>
          <a:prstGeom prst="rect">
            <a:avLst/>
          </a:prstGeom>
          <a:noFill/>
          <a:ln w="9525">
            <a:noFill/>
            <a:miter lim="800000"/>
            <a:headEnd/>
            <a:tailEnd/>
          </a:ln>
        </p:spPr>
      </p:pic>
      <p:sp>
        <p:nvSpPr>
          <p:cNvPr id="7" name="TextBox 6">
            <a:extLst>
              <a:ext uri="{FF2B5EF4-FFF2-40B4-BE49-F238E27FC236}">
                <a16:creationId xmlns:a16="http://schemas.microsoft.com/office/drawing/2014/main" id="{E7AE9A82-CED1-4610-B2F0-3EDF12961D6F}"/>
              </a:ext>
            </a:extLst>
          </p:cNvPr>
          <p:cNvSpPr txBox="1"/>
          <p:nvPr/>
        </p:nvSpPr>
        <p:spPr>
          <a:xfrm>
            <a:off x="349624" y="1022248"/>
            <a:ext cx="11492752" cy="440120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a:r>
              <a:rPr lang="en-US" sz="2000" b="0" i="0" dirty="0">
                <a:effectLst/>
                <a:latin typeface="Open Sans" panose="020B0606030504020204" pitchFamily="34" charset="0"/>
              </a:rPr>
              <a:t>Using cryptocurrency could offer opportunities for some businesses. The benefits may include:</a:t>
            </a:r>
          </a:p>
          <a:p>
            <a:pPr algn="l">
              <a:buFont typeface="Arial" panose="020B0604020202020204" pitchFamily="34" charset="0"/>
              <a:buChar char="•"/>
            </a:pPr>
            <a:r>
              <a:rPr lang="en-US" sz="2000" b="0" i="0" dirty="0">
                <a:effectLst/>
                <a:latin typeface="Open Sans" panose="020B0606030504020204" pitchFamily="34" charset="0"/>
              </a:rPr>
              <a:t>A cryptocurrency transaction is generally a </a:t>
            </a:r>
            <a:r>
              <a:rPr lang="en-US" sz="2000" b="1" i="0" dirty="0">
                <a:effectLst/>
                <a:latin typeface="Open Sans" panose="020B0606030504020204" pitchFamily="34" charset="0"/>
              </a:rPr>
              <a:t>quick and straightforward process</a:t>
            </a:r>
            <a:r>
              <a:rPr lang="en-US" sz="2000" b="0" i="0" dirty="0">
                <a:effectLst/>
                <a:latin typeface="Open Sans" panose="020B0606030504020204" pitchFamily="34" charset="0"/>
              </a:rPr>
              <a:t>. For example, Bitcoins can be transferred from one digital wallet to another, using only a smartphone or computer.</a:t>
            </a:r>
          </a:p>
          <a:p>
            <a:pPr algn="l"/>
            <a:endParaRPr lang="en-US" sz="2000" b="0" i="0" dirty="0">
              <a:effectLst/>
              <a:latin typeface="Open Sans" panose="020B0606030504020204" pitchFamily="34" charset="0"/>
            </a:endParaRPr>
          </a:p>
          <a:p>
            <a:pPr algn="l">
              <a:buFont typeface="Arial" panose="020B0604020202020204" pitchFamily="34" charset="0"/>
              <a:buChar char="•"/>
            </a:pPr>
            <a:r>
              <a:rPr lang="en-US" sz="2000" b="0" i="0" dirty="0">
                <a:effectLst/>
                <a:latin typeface="Open Sans" panose="020B0606030504020204" pitchFamily="34" charset="0"/>
              </a:rPr>
              <a:t>Every cryptocurrency transaction is </a:t>
            </a:r>
            <a:r>
              <a:rPr lang="en-US" sz="2000" b="1" i="0" dirty="0">
                <a:effectLst/>
                <a:latin typeface="Open Sans" panose="020B0606030504020204" pitchFamily="34" charset="0"/>
              </a:rPr>
              <a:t>recorded in a public list </a:t>
            </a:r>
            <a:r>
              <a:rPr lang="en-US" sz="2000" b="0" i="0" dirty="0">
                <a:effectLst/>
                <a:latin typeface="Open Sans" panose="020B0606030504020204" pitchFamily="34" charset="0"/>
              </a:rPr>
              <a:t>called the blockchain, which is the technology that enables its existence. This makes it possible to trace the history of Bitcoins to stop people from spending coins they do not own, making copies or undoing transactions.</a:t>
            </a:r>
          </a:p>
          <a:p>
            <a:pPr algn="l"/>
            <a:endParaRPr lang="en-US" sz="2000" b="0" i="0" dirty="0">
              <a:effectLst/>
              <a:latin typeface="Open Sans" panose="020B0606030504020204" pitchFamily="34" charset="0"/>
            </a:endParaRPr>
          </a:p>
          <a:p>
            <a:pPr algn="l">
              <a:buFont typeface="Arial" panose="020B0604020202020204" pitchFamily="34" charset="0"/>
              <a:buChar char="•"/>
            </a:pPr>
            <a:r>
              <a:rPr lang="en-US" sz="2000" b="0" i="0" dirty="0">
                <a:effectLst/>
                <a:latin typeface="Open Sans" panose="020B0606030504020204" pitchFamily="34" charset="0"/>
              </a:rPr>
              <a:t>Blockchain aims to </a:t>
            </a:r>
            <a:r>
              <a:rPr lang="en-US" sz="2000" b="1" i="0" dirty="0">
                <a:effectLst/>
                <a:latin typeface="Open Sans" panose="020B0606030504020204" pitchFamily="34" charset="0"/>
              </a:rPr>
              <a:t>cut out intermediaries</a:t>
            </a:r>
            <a:r>
              <a:rPr lang="en-US" sz="2000" b="0" i="0" dirty="0">
                <a:effectLst/>
                <a:latin typeface="Open Sans" panose="020B0606030504020204" pitchFamily="34" charset="0"/>
              </a:rPr>
              <a:t>, such as banks and online marketplaces, which means there are no payment processing fees.</a:t>
            </a:r>
          </a:p>
          <a:p>
            <a:pPr algn="l"/>
            <a:endParaRPr lang="en-US" sz="2000" b="0" i="0" dirty="0">
              <a:effectLst/>
              <a:latin typeface="Open Sans" panose="020B0606030504020204" pitchFamily="34" charset="0"/>
            </a:endParaRPr>
          </a:p>
          <a:p>
            <a:pPr algn="l">
              <a:buFont typeface="Arial" panose="020B0604020202020204" pitchFamily="34" charset="0"/>
              <a:buChar char="•"/>
            </a:pPr>
            <a:r>
              <a:rPr lang="en-US" sz="2000" b="0" i="0" dirty="0" err="1">
                <a:effectLst/>
                <a:latin typeface="Open Sans" panose="020B0606030504020204" pitchFamily="34" charset="0"/>
              </a:rPr>
              <a:t>Cyptocurrency</a:t>
            </a:r>
            <a:r>
              <a:rPr lang="en-US" sz="2000" b="0" i="0" dirty="0">
                <a:effectLst/>
                <a:latin typeface="Open Sans" panose="020B0606030504020204" pitchFamily="34" charset="0"/>
              </a:rPr>
              <a:t> payments are </a:t>
            </a:r>
            <a:r>
              <a:rPr lang="en-US" sz="2000" b="1" i="0" dirty="0">
                <a:effectLst/>
                <a:latin typeface="Open Sans" panose="020B0606030504020204" pitchFamily="34" charset="0"/>
              </a:rPr>
              <a:t>becoming more widely used</a:t>
            </a:r>
            <a:r>
              <a:rPr lang="en-US" sz="2000" b="0" i="0" dirty="0">
                <a:effectLst/>
                <a:latin typeface="Open Sans" panose="020B0606030504020204" pitchFamily="34" charset="0"/>
              </a:rPr>
              <a:t>, amongst large </a:t>
            </a:r>
            <a:r>
              <a:rPr lang="en-US" sz="2000" b="0" i="0" dirty="0" err="1">
                <a:effectLst/>
                <a:latin typeface="Open Sans" panose="020B0606030504020204" pitchFamily="34" charset="0"/>
              </a:rPr>
              <a:t>organisations</a:t>
            </a:r>
            <a:r>
              <a:rPr lang="en-US" sz="2000" b="0" i="0" dirty="0">
                <a:effectLst/>
                <a:latin typeface="Open Sans" panose="020B0606030504020204" pitchFamily="34" charset="0"/>
              </a:rPr>
              <a:t>, and in sectors including fashion and pharmaceuticals.</a:t>
            </a:r>
          </a:p>
        </p:txBody>
      </p:sp>
      <p:sp>
        <p:nvSpPr>
          <p:cNvPr id="9" name="TextBox 8">
            <a:extLst>
              <a:ext uri="{FF2B5EF4-FFF2-40B4-BE49-F238E27FC236}">
                <a16:creationId xmlns:a16="http://schemas.microsoft.com/office/drawing/2014/main" id="{F2CA42E0-B8B7-43D1-A2FA-C9DD726775D4}"/>
              </a:ext>
            </a:extLst>
          </p:cNvPr>
          <p:cNvSpPr txBox="1"/>
          <p:nvPr/>
        </p:nvSpPr>
        <p:spPr>
          <a:xfrm>
            <a:off x="497541" y="160474"/>
            <a:ext cx="11196918" cy="861774"/>
          </a:xfrm>
          <a:prstGeom prst="rect">
            <a:avLst/>
          </a:prstGeom>
          <a:noFill/>
        </p:spPr>
        <p:txBody>
          <a:bodyPr wrap="square">
            <a:spAutoFit/>
          </a:bodyPr>
          <a:lstStyle/>
          <a:p>
            <a:pPr algn="l"/>
            <a:r>
              <a:rPr lang="en-US" sz="5000" b="1" i="0" dirty="0">
                <a:solidFill>
                  <a:schemeClr val="bg2">
                    <a:lumMod val="25000"/>
                  </a:schemeClr>
                </a:solidFill>
                <a:effectLst/>
                <a:latin typeface="Open Sans" panose="020B0606030504020204" pitchFamily="34" charset="0"/>
              </a:rPr>
              <a:t>Advantages</a:t>
            </a:r>
            <a:r>
              <a:rPr lang="en-US" sz="5000" b="0" i="0" dirty="0">
                <a:solidFill>
                  <a:schemeClr val="bg2">
                    <a:lumMod val="25000"/>
                  </a:schemeClr>
                </a:solidFill>
                <a:effectLst/>
                <a:latin typeface="Open Sans" panose="020B0606030504020204" pitchFamily="34" charset="0"/>
              </a:rPr>
              <a:t> of using cryptocurrency</a:t>
            </a:r>
          </a:p>
        </p:txBody>
      </p:sp>
    </p:spTree>
    <p:extLst>
      <p:ext uri="{BB962C8B-B14F-4D97-AF65-F5344CB8AC3E}">
        <p14:creationId xmlns:p14="http://schemas.microsoft.com/office/powerpoint/2010/main" val="1436063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83C4D5-FBD0-4191-91F9-B608E67FE183}"/>
              </a:ext>
            </a:extLst>
          </p:cNvPr>
          <p:cNvSpPr/>
          <p:nvPr/>
        </p:nvSpPr>
        <p:spPr>
          <a:xfrm>
            <a:off x="376518" y="939350"/>
            <a:ext cx="11501719" cy="501675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2" name="Slide Number Placeholder 1"/>
          <p:cNvSpPr>
            <a:spLocks noGrp="1"/>
          </p:cNvSpPr>
          <p:nvPr>
            <p:ph type="sldNum" sz="quarter" idx="12"/>
          </p:nvPr>
        </p:nvSpPr>
        <p:spPr/>
        <p:txBody>
          <a:bodyPr/>
          <a:lstStyle/>
          <a:p>
            <a:fld id="{1E9BD234-CF89-4ACD-A298-0F4795A38701}" type="slidenum">
              <a:rPr lang="en-US" smtClean="0"/>
              <a:pPr/>
              <a:t>7</a:t>
            </a:fld>
            <a:endParaRPr lang="en-US"/>
          </a:p>
        </p:txBody>
      </p:sp>
      <p:pic>
        <p:nvPicPr>
          <p:cNvPr id="3" name="Picture 1"/>
          <p:cNvPicPr>
            <a:picLocks noChangeAspect="1" noChangeArrowheads="1"/>
          </p:cNvPicPr>
          <p:nvPr/>
        </p:nvPicPr>
        <p:blipFill>
          <a:blip r:embed="rId2"/>
          <a:srcRect/>
          <a:stretch>
            <a:fillRect/>
          </a:stretch>
        </p:blipFill>
        <p:spPr bwMode="auto">
          <a:xfrm>
            <a:off x="0" y="5544911"/>
            <a:ext cx="12192000" cy="1293812"/>
          </a:xfrm>
          <a:prstGeom prst="rect">
            <a:avLst/>
          </a:prstGeom>
          <a:noFill/>
          <a:ln w="9525">
            <a:noFill/>
            <a:miter lim="800000"/>
            <a:headEnd/>
            <a:tailEnd/>
          </a:ln>
        </p:spPr>
      </p:pic>
      <p:sp>
        <p:nvSpPr>
          <p:cNvPr id="7" name="TextBox 6">
            <a:extLst>
              <a:ext uri="{FF2B5EF4-FFF2-40B4-BE49-F238E27FC236}">
                <a16:creationId xmlns:a16="http://schemas.microsoft.com/office/drawing/2014/main" id="{EA121E26-D341-4067-8B91-420DCCECC552}"/>
              </a:ext>
            </a:extLst>
          </p:cNvPr>
          <p:cNvSpPr txBox="1"/>
          <p:nvPr/>
        </p:nvSpPr>
        <p:spPr>
          <a:xfrm>
            <a:off x="313763" y="939350"/>
            <a:ext cx="11359179" cy="5016758"/>
          </a:xfrm>
          <a:prstGeom prst="rect">
            <a:avLst/>
          </a:prstGeom>
          <a:noFill/>
        </p:spPr>
        <p:txBody>
          <a:bodyPr wrap="square">
            <a:spAutoFit/>
          </a:bodyPr>
          <a:lstStyle/>
          <a:p>
            <a:r>
              <a:rPr lang="en-US" sz="2000" b="0" i="0" dirty="0">
                <a:effectLst/>
                <a:latin typeface="Open Sans" panose="020B0606030504020204" pitchFamily="34" charset="0"/>
              </a:rPr>
              <a:t>There are some business disadvantages to using cryptocurrency:</a:t>
            </a:r>
          </a:p>
          <a:p>
            <a:pPr algn="l">
              <a:buFont typeface="Arial" panose="020B0604020202020204" pitchFamily="34" charset="0"/>
              <a:buChar char="•"/>
            </a:pPr>
            <a:r>
              <a:rPr lang="en-US" sz="2000" b="0" i="0" dirty="0">
                <a:effectLst/>
                <a:latin typeface="Open Sans" panose="020B0606030504020204" pitchFamily="34" charset="0"/>
              </a:rPr>
              <a:t>It is possible to </a:t>
            </a:r>
            <a:r>
              <a:rPr lang="en-US" sz="2000" b="1" i="0" dirty="0">
                <a:effectLst/>
                <a:latin typeface="Open Sans" panose="020B0606030504020204" pitchFamily="34" charset="0"/>
              </a:rPr>
              <a:t>lose your virtual wallet</a:t>
            </a:r>
            <a:r>
              <a:rPr lang="en-US" sz="2000" b="0" i="0" dirty="0">
                <a:effectLst/>
                <a:latin typeface="Open Sans" panose="020B0606030504020204" pitchFamily="34" charset="0"/>
              </a:rPr>
              <a:t> or delete your currency. There have also been thefts from websites that let you store your cryptocurrency remotely.</a:t>
            </a:r>
          </a:p>
          <a:p>
            <a:pPr algn="l">
              <a:buFont typeface="Arial" panose="020B0604020202020204" pitchFamily="34" charset="0"/>
              <a:buChar char="•"/>
            </a:pPr>
            <a:r>
              <a:rPr lang="en-US" sz="2000" b="0" i="0" dirty="0">
                <a:effectLst/>
                <a:latin typeface="Open Sans" panose="020B0606030504020204" pitchFamily="34" charset="0"/>
              </a:rPr>
              <a:t>The </a:t>
            </a:r>
            <a:r>
              <a:rPr lang="en-US" sz="2000" b="1" i="0" dirty="0">
                <a:effectLst/>
                <a:latin typeface="Open Sans" panose="020B0606030504020204" pitchFamily="34" charset="0"/>
              </a:rPr>
              <a:t>value of cryptocurrencies such as Bitcoins can change significantly</a:t>
            </a:r>
            <a:r>
              <a:rPr lang="en-US" sz="2000" b="0" i="0" dirty="0">
                <a:effectLst/>
                <a:latin typeface="Open Sans" panose="020B0606030504020204" pitchFamily="34" charset="0"/>
              </a:rPr>
              <a:t>, so some people don't feel it is safe to turn 'real' money into Bitcoins.</a:t>
            </a:r>
          </a:p>
          <a:p>
            <a:pPr algn="l">
              <a:buFont typeface="Arial" panose="020B0604020202020204" pitchFamily="34" charset="0"/>
              <a:buChar char="•"/>
            </a:pPr>
            <a:r>
              <a:rPr lang="en-US" sz="2000" b="0" i="0" dirty="0">
                <a:effectLst/>
                <a:latin typeface="Open Sans" panose="020B0606030504020204" pitchFamily="34" charset="0"/>
              </a:rPr>
              <a:t>The cryptocurrency market is </a:t>
            </a:r>
            <a:r>
              <a:rPr lang="en-US" sz="2000" b="1" i="0" dirty="0">
                <a:effectLst/>
                <a:latin typeface="Open Sans" panose="020B0606030504020204" pitchFamily="34" charset="0"/>
              </a:rPr>
              <a:t>not regulated</a:t>
            </a:r>
            <a:r>
              <a:rPr lang="en-US" sz="2000" b="0" i="0" dirty="0">
                <a:effectLst/>
                <a:latin typeface="Open Sans" panose="020B0606030504020204" pitchFamily="34" charset="0"/>
              </a:rPr>
              <a:t> by the Financial Conduct Authority (FCA) so there are no rules in place to protect your business.</a:t>
            </a:r>
          </a:p>
          <a:p>
            <a:pPr algn="l">
              <a:buFont typeface="Arial" panose="020B0604020202020204" pitchFamily="34" charset="0"/>
              <a:buChar char="•"/>
            </a:pPr>
            <a:r>
              <a:rPr lang="en-US" sz="2000" b="0" i="0" dirty="0">
                <a:effectLst/>
                <a:latin typeface="Open Sans" panose="020B0606030504020204" pitchFamily="34" charset="0"/>
              </a:rPr>
              <a:t>If companies or consumers move to a new cryptocurrency from you or stop using digital currencies entirely, it could </a:t>
            </a:r>
            <a:r>
              <a:rPr lang="en-US" sz="2000" b="1" i="0" dirty="0">
                <a:effectLst/>
                <a:latin typeface="Open Sans" panose="020B0606030504020204" pitchFamily="34" charset="0"/>
              </a:rPr>
              <a:t>lose value</a:t>
            </a:r>
            <a:r>
              <a:rPr lang="en-US" sz="2000" b="0" i="0" dirty="0">
                <a:effectLst/>
                <a:latin typeface="Open Sans" panose="020B0606030504020204" pitchFamily="34" charset="0"/>
              </a:rPr>
              <a:t> and become worthless.</a:t>
            </a:r>
          </a:p>
          <a:p>
            <a:pPr algn="l">
              <a:buFont typeface="Arial" panose="020B0604020202020204" pitchFamily="34" charset="0"/>
              <a:buChar char="•"/>
            </a:pPr>
            <a:r>
              <a:rPr lang="en-US" sz="2000" b="0" i="0" dirty="0">
                <a:effectLst/>
                <a:latin typeface="Open Sans" panose="020B0606030504020204" pitchFamily="34" charset="0"/>
              </a:rPr>
              <a:t>Cryptocurrency exchanges are </a:t>
            </a:r>
            <a:r>
              <a:rPr lang="en-US" sz="2000" b="1" i="0" dirty="0">
                <a:effectLst/>
                <a:latin typeface="Open Sans" panose="020B0606030504020204" pitchFamily="34" charset="0"/>
              </a:rPr>
              <a:t>vulnerable to cyber attacks</a:t>
            </a:r>
            <a:r>
              <a:rPr lang="en-US" sz="2000" b="0" i="0" dirty="0">
                <a:effectLst/>
                <a:latin typeface="Open Sans" panose="020B0606030504020204" pitchFamily="34" charset="0"/>
              </a:rPr>
              <a:t>, which could lead to an irreparable loss of your investment.</a:t>
            </a:r>
          </a:p>
          <a:p>
            <a:pPr algn="l">
              <a:buFont typeface="Arial" panose="020B0604020202020204" pitchFamily="34" charset="0"/>
              <a:buChar char="•"/>
            </a:pPr>
            <a:r>
              <a:rPr lang="en-US" sz="2000" b="0" i="0" dirty="0">
                <a:effectLst/>
                <a:latin typeface="Open Sans" panose="020B0606030504020204" pitchFamily="34" charset="0"/>
              </a:rPr>
              <a:t>Cryptocurrency can be </a:t>
            </a:r>
            <a:r>
              <a:rPr lang="en-US" sz="2000" b="1" i="0" dirty="0">
                <a:effectLst/>
                <a:latin typeface="Open Sans" panose="020B0606030504020204" pitchFamily="34" charset="0"/>
              </a:rPr>
              <a:t>vulnerable to scams</a:t>
            </a:r>
            <a:r>
              <a:rPr lang="en-US" sz="2000" b="0" i="0" dirty="0">
                <a:effectLst/>
                <a:latin typeface="Open Sans" panose="020B0606030504020204" pitchFamily="34" charset="0"/>
              </a:rPr>
              <a:t>. Scammers often use platforms like Facebook, Instagram and Twitter to trick people into these investments. If you suspect you’ve been targeted, it's important to </a:t>
            </a:r>
            <a:r>
              <a:rPr lang="en-US" sz="2000" b="1" i="0" u="sng" dirty="0">
                <a:effectLst/>
                <a:latin typeface="Open Sans" panose="020B0606030504020204" pitchFamily="34" charset="0"/>
              </a:rPr>
              <a:t>report this to Action Fraud</a:t>
            </a:r>
            <a:r>
              <a:rPr lang="en-US" sz="2000" b="1" i="0" dirty="0">
                <a:effectLst/>
                <a:latin typeface="Open Sans" panose="020B0606030504020204" pitchFamily="34" charset="0"/>
              </a:rPr>
              <a:t> </a:t>
            </a:r>
            <a:r>
              <a:rPr lang="en-US" sz="2000" b="0" i="0" dirty="0">
                <a:effectLst/>
                <a:latin typeface="Open Sans" panose="020B0606030504020204" pitchFamily="34" charset="0"/>
              </a:rPr>
              <a:t>as soon as possible</a:t>
            </a:r>
          </a:p>
          <a:p>
            <a:pPr algn="l">
              <a:buFont typeface="Arial" panose="020B0604020202020204" pitchFamily="34" charset="0"/>
              <a:buChar char="•"/>
            </a:pPr>
            <a:r>
              <a:rPr lang="en-US" sz="2000" b="0" i="0" dirty="0">
                <a:effectLst/>
                <a:latin typeface="Open Sans" panose="020B0606030504020204" pitchFamily="34" charset="0"/>
              </a:rPr>
              <a:t>Cryptocurrency can be a risky investment and you should only consider investing if you're financially equipped and willing to lose any money that you put into it.</a:t>
            </a:r>
          </a:p>
        </p:txBody>
      </p:sp>
      <p:sp>
        <p:nvSpPr>
          <p:cNvPr id="9" name="TextBox 8">
            <a:extLst>
              <a:ext uri="{FF2B5EF4-FFF2-40B4-BE49-F238E27FC236}">
                <a16:creationId xmlns:a16="http://schemas.microsoft.com/office/drawing/2014/main" id="{93060046-5F6B-4DEF-9358-96B35BCABD83}"/>
              </a:ext>
            </a:extLst>
          </p:cNvPr>
          <p:cNvSpPr txBox="1"/>
          <p:nvPr/>
        </p:nvSpPr>
        <p:spPr>
          <a:xfrm>
            <a:off x="107576" y="77576"/>
            <a:ext cx="11976847" cy="861774"/>
          </a:xfrm>
          <a:prstGeom prst="rect">
            <a:avLst/>
          </a:prstGeom>
          <a:noFill/>
        </p:spPr>
        <p:txBody>
          <a:bodyPr wrap="square">
            <a:spAutoFit/>
          </a:bodyPr>
          <a:lstStyle/>
          <a:p>
            <a:pPr algn="l"/>
            <a:r>
              <a:rPr lang="en-US" sz="5000" b="1" i="0" dirty="0">
                <a:solidFill>
                  <a:schemeClr val="bg2">
                    <a:lumMod val="25000"/>
                  </a:schemeClr>
                </a:solidFill>
                <a:effectLst/>
                <a:latin typeface="Open Sans" panose="020B0606030504020204" pitchFamily="34" charset="0"/>
              </a:rPr>
              <a:t>Disadvantages</a:t>
            </a:r>
            <a:r>
              <a:rPr lang="en-US" sz="5000" b="0" i="0" dirty="0">
                <a:solidFill>
                  <a:schemeClr val="bg2">
                    <a:lumMod val="25000"/>
                  </a:schemeClr>
                </a:solidFill>
                <a:effectLst/>
                <a:latin typeface="Open Sans" panose="020B0606030504020204" pitchFamily="34" charset="0"/>
              </a:rPr>
              <a:t> of using cryptocurrency</a:t>
            </a:r>
          </a:p>
        </p:txBody>
      </p:sp>
    </p:spTree>
    <p:extLst>
      <p:ext uri="{BB962C8B-B14F-4D97-AF65-F5344CB8AC3E}">
        <p14:creationId xmlns:p14="http://schemas.microsoft.com/office/powerpoint/2010/main" val="3872625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26732B-E64E-40C9-A0B3-FAE14357391F}"/>
              </a:ext>
            </a:extLst>
          </p:cNvPr>
          <p:cNvSpPr/>
          <p:nvPr/>
        </p:nvSpPr>
        <p:spPr>
          <a:xfrm>
            <a:off x="506505" y="1080880"/>
            <a:ext cx="11264153" cy="206337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2" name="Slide Number Placeholder 1"/>
          <p:cNvSpPr>
            <a:spLocks noGrp="1"/>
          </p:cNvSpPr>
          <p:nvPr>
            <p:ph type="sldNum" sz="quarter" idx="12"/>
          </p:nvPr>
        </p:nvSpPr>
        <p:spPr/>
        <p:txBody>
          <a:bodyPr/>
          <a:lstStyle/>
          <a:p>
            <a:fld id="{1E9BD234-CF89-4ACD-A298-0F4795A38701}" type="slidenum">
              <a:rPr lang="en-US" smtClean="0"/>
              <a:pPr/>
              <a:t>8</a:t>
            </a:fld>
            <a:endParaRPr lang="en-US"/>
          </a:p>
        </p:txBody>
      </p:sp>
      <p:pic>
        <p:nvPicPr>
          <p:cNvPr id="3" name="Picture 1"/>
          <p:cNvPicPr>
            <a:picLocks noChangeAspect="1" noChangeArrowheads="1"/>
          </p:cNvPicPr>
          <p:nvPr/>
        </p:nvPicPr>
        <p:blipFill>
          <a:blip r:embed="rId2"/>
          <a:srcRect/>
          <a:stretch>
            <a:fillRect/>
          </a:stretch>
        </p:blipFill>
        <p:spPr bwMode="auto">
          <a:xfrm>
            <a:off x="0" y="5544911"/>
            <a:ext cx="12192000" cy="1293812"/>
          </a:xfrm>
          <a:prstGeom prst="rect">
            <a:avLst/>
          </a:prstGeom>
          <a:noFill/>
          <a:ln w="9525">
            <a:noFill/>
            <a:miter lim="800000"/>
            <a:headEnd/>
            <a:tailEnd/>
          </a:ln>
        </p:spPr>
      </p:pic>
      <p:sp>
        <p:nvSpPr>
          <p:cNvPr id="7" name="TextBox 6">
            <a:extLst>
              <a:ext uri="{FF2B5EF4-FFF2-40B4-BE49-F238E27FC236}">
                <a16:creationId xmlns:a16="http://schemas.microsoft.com/office/drawing/2014/main" id="{E822602E-70C7-4401-9BA8-CB8C1C906104}"/>
              </a:ext>
            </a:extLst>
          </p:cNvPr>
          <p:cNvSpPr txBox="1"/>
          <p:nvPr/>
        </p:nvSpPr>
        <p:spPr>
          <a:xfrm>
            <a:off x="506506" y="1080881"/>
            <a:ext cx="11178988" cy="2031325"/>
          </a:xfrm>
          <a:prstGeom prst="rect">
            <a:avLst/>
          </a:prstGeom>
          <a:noFill/>
        </p:spPr>
        <p:txBody>
          <a:bodyPr wrap="square">
            <a:spAutoFit/>
          </a:bodyPr>
          <a:lstStyle/>
          <a:p>
            <a:r>
              <a:rPr lang="en-IN" dirty="0"/>
              <a:t>Cryptocurrency is an impressive technical achievement, but it remains a monetary experiment.</a:t>
            </a:r>
          </a:p>
          <a:p>
            <a:r>
              <a:rPr lang="en-US" b="0" i="0" dirty="0">
                <a:effectLst/>
                <a:latin typeface="Century Gothic" panose="020B0502020202020204" pitchFamily="34" charset="0"/>
              </a:rPr>
              <a:t>this summary suggests </a:t>
            </a:r>
            <a:r>
              <a:rPr lang="en-US" b="0" i="0" dirty="0">
                <a:solidFill>
                  <a:srgbClr val="2E2E2E"/>
                </a:solidFill>
                <a:effectLst/>
                <a:latin typeface="Century Gothic" panose="020B0502020202020204" pitchFamily="34" charset="0"/>
              </a:rPr>
              <a:t>that </a:t>
            </a:r>
            <a:r>
              <a:rPr lang="en-US" b="0" i="0" dirty="0">
                <a:effectLst/>
                <a:latin typeface="Century Gothic" panose="020B0502020202020204" pitchFamily="34" charset="0"/>
              </a:rPr>
              <a:t>cryptocurrency transactions are better compared to bank transaction but it is not aged or experienced as much as banks. And also the crypto markets are not stable compared to banking markets</a:t>
            </a:r>
            <a:r>
              <a:rPr lang="en-IN" dirty="0">
                <a:latin typeface="Century Gothic" panose="020B0502020202020204" pitchFamily="34" charset="0"/>
              </a:rPr>
              <a:t>.</a:t>
            </a:r>
            <a:r>
              <a:rPr lang="en-IN" dirty="0"/>
              <a:t> </a:t>
            </a:r>
          </a:p>
          <a:p>
            <a:r>
              <a:rPr lang="en-IN" dirty="0"/>
              <a:t>As I have tried to show in this presentation, they provide an interesting new perspective from which to view economic questions surrounding currency governance, the characteristics of money, the political economy of financial intermediaries, and the nature of currency competition.</a:t>
            </a:r>
          </a:p>
        </p:txBody>
      </p:sp>
      <p:sp>
        <p:nvSpPr>
          <p:cNvPr id="8" name="TextBox 7">
            <a:extLst>
              <a:ext uri="{FF2B5EF4-FFF2-40B4-BE49-F238E27FC236}">
                <a16:creationId xmlns:a16="http://schemas.microsoft.com/office/drawing/2014/main" id="{A1B47B2A-BF8C-4ECE-8414-39D96E5A4785}"/>
              </a:ext>
            </a:extLst>
          </p:cNvPr>
          <p:cNvSpPr txBox="1"/>
          <p:nvPr/>
        </p:nvSpPr>
        <p:spPr>
          <a:xfrm>
            <a:off x="4114800" y="125506"/>
            <a:ext cx="3962400" cy="923330"/>
          </a:xfrm>
          <a:prstGeom prst="rect">
            <a:avLst/>
          </a:prstGeom>
          <a:noFill/>
        </p:spPr>
        <p:txBody>
          <a:bodyPr wrap="square" rtlCol="0">
            <a:spAutoFit/>
          </a:bodyPr>
          <a:lstStyle/>
          <a:p>
            <a:r>
              <a:rPr lang="en-IN" sz="5400" b="1" dirty="0">
                <a:solidFill>
                  <a:schemeClr val="bg2">
                    <a:lumMod val="25000"/>
                  </a:schemeClr>
                </a:solidFill>
              </a:rPr>
              <a:t>Conclusion</a:t>
            </a:r>
          </a:p>
        </p:txBody>
      </p:sp>
    </p:spTree>
    <p:extLst>
      <p:ext uri="{BB962C8B-B14F-4D97-AF65-F5344CB8AC3E}">
        <p14:creationId xmlns:p14="http://schemas.microsoft.com/office/powerpoint/2010/main" val="389273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E9BD234-CF89-4ACD-A298-0F4795A38701}" type="slidenum">
              <a:rPr lang="en-US" smtClean="0"/>
              <a:pPr/>
              <a:t>9</a:t>
            </a:fld>
            <a:endParaRPr lang="en-US"/>
          </a:p>
        </p:txBody>
      </p:sp>
      <p:pic>
        <p:nvPicPr>
          <p:cNvPr id="3" name="Picture 1"/>
          <p:cNvPicPr>
            <a:picLocks noChangeAspect="1" noChangeArrowheads="1"/>
          </p:cNvPicPr>
          <p:nvPr/>
        </p:nvPicPr>
        <p:blipFill>
          <a:blip r:embed="rId2"/>
          <a:srcRect/>
          <a:stretch>
            <a:fillRect/>
          </a:stretch>
        </p:blipFill>
        <p:spPr bwMode="auto">
          <a:xfrm>
            <a:off x="0" y="5544911"/>
            <a:ext cx="12192000" cy="1293812"/>
          </a:xfrm>
          <a:prstGeom prst="rect">
            <a:avLst/>
          </a:prstGeom>
          <a:noFill/>
          <a:ln w="9525">
            <a:noFill/>
            <a:miter lim="800000"/>
            <a:headEnd/>
            <a:tailEnd/>
          </a:ln>
        </p:spPr>
      </p:pic>
      <p:sp>
        <p:nvSpPr>
          <p:cNvPr id="6" name="TextBox 5">
            <a:extLst>
              <a:ext uri="{FF2B5EF4-FFF2-40B4-BE49-F238E27FC236}">
                <a16:creationId xmlns:a16="http://schemas.microsoft.com/office/drawing/2014/main" id="{E4195EB6-BC12-4110-B6B4-DC2D4D5F6B2B}"/>
              </a:ext>
            </a:extLst>
          </p:cNvPr>
          <p:cNvSpPr txBox="1"/>
          <p:nvPr/>
        </p:nvSpPr>
        <p:spPr>
          <a:xfrm>
            <a:off x="3565712" y="1855695"/>
            <a:ext cx="5060576" cy="1200329"/>
          </a:xfrm>
          <a:prstGeom prst="rect">
            <a:avLst/>
          </a:prstGeom>
          <a:noFill/>
        </p:spPr>
        <p:txBody>
          <a:bodyPr wrap="square" rtlCol="0">
            <a:spAutoFit/>
          </a:bodyPr>
          <a:lstStyle/>
          <a:p>
            <a:r>
              <a:rPr lang="en-IN" sz="7200" dirty="0"/>
              <a:t>Thank You!</a:t>
            </a:r>
          </a:p>
        </p:txBody>
      </p:sp>
    </p:spTree>
    <p:extLst>
      <p:ext uri="{BB962C8B-B14F-4D97-AF65-F5344CB8AC3E}">
        <p14:creationId xmlns:p14="http://schemas.microsoft.com/office/powerpoint/2010/main" val="2209020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105</TotalTime>
  <Words>1048</Words>
  <Application>Microsoft Office PowerPoint</Application>
  <PresentationFormat>Widescreen</PresentationFormat>
  <Paragraphs>74</Paragraphs>
  <Slides>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Algerian</vt:lpstr>
      <vt:lpstr>-apple-system</vt:lpstr>
      <vt:lpstr>Arial</vt:lpstr>
      <vt:lpstr>Cabin-semi-bold</vt:lpstr>
      <vt:lpstr>Calibri</vt:lpstr>
      <vt:lpstr>Century Gothic</vt:lpstr>
      <vt:lpstr>Garamond</vt:lpstr>
      <vt:lpstr>MuseoSans</vt:lpstr>
      <vt:lpstr>Open Sans</vt:lpstr>
      <vt:lpstr>SourceSansPro</vt:lpstr>
      <vt:lpstr>Times New Roman</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dc:creator>
  <cp:lastModifiedBy>devashri bhosale</cp:lastModifiedBy>
  <cp:revision>21</cp:revision>
  <dcterms:created xsi:type="dcterms:W3CDTF">2021-03-10T06:42:14Z</dcterms:created>
  <dcterms:modified xsi:type="dcterms:W3CDTF">2022-04-20T13:05:36Z</dcterms:modified>
</cp:coreProperties>
</file>